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dc02\users$\petterd\Desktop\Lars%20kapitel\Indesign\Figurer\Figurer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790901137357837E-2"/>
          <c:y val="5.1400554097404488E-2"/>
          <c:w val="0.87373665791776034"/>
          <c:h val="0.66237175925925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 6'!$B$7</c:f>
              <c:strCache>
                <c:ptCount val="1"/>
                <c:pt idx="0">
                  <c:v>Förändring av faktisk lönekostnadsandel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6'!$B$8:$B$14</c:f>
              <c:numCache>
                <c:formatCode>0</c:formatCode>
                <c:ptCount val="7"/>
                <c:pt idx="0">
                  <c:v>0.52957291599999978</c:v>
                </c:pt>
                <c:pt idx="1">
                  <c:v>0.10888906700000067</c:v>
                </c:pt>
                <c:pt idx="2">
                  <c:v>-1.7480076739999997</c:v>
                </c:pt>
                <c:pt idx="3">
                  <c:v>2.562279561</c:v>
                </c:pt>
                <c:pt idx="4">
                  <c:v>-2.173253001</c:v>
                </c:pt>
                <c:pt idx="5">
                  <c:v>3.3211273029999995</c:v>
                </c:pt>
                <c:pt idx="6">
                  <c:v>-0.72800450699999963</c:v>
                </c:pt>
              </c:numCache>
            </c:numRef>
          </c:val>
        </c:ser>
        <c:ser>
          <c:idx val="1"/>
          <c:order val="1"/>
          <c:tx>
            <c:strRef>
              <c:f>'Figur 6'!$C$7</c:f>
              <c:strCache>
                <c:ptCount val="1"/>
                <c:pt idx="0">
                  <c:v>Förväntad förändring av lönekostnadsandel på lång sikt</c:v>
                </c:pt>
              </c:strCache>
            </c:strRef>
          </c:tx>
          <c:invertIfNegative val="0"/>
          <c:cat>
            <c:strRef>
              <c:f>'Figur 6'!$A$8:$A$14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'Figur 6'!$C$8:$C$14</c:f>
              <c:numCache>
                <c:formatCode>0</c:formatCode>
                <c:ptCount val="7"/>
                <c:pt idx="0">
                  <c:v>0.31351073400000046</c:v>
                </c:pt>
                <c:pt idx="1">
                  <c:v>0.79988850000000089</c:v>
                </c:pt>
                <c:pt idx="2">
                  <c:v>-0.85619542199999954</c:v>
                </c:pt>
                <c:pt idx="3">
                  <c:v>-1.404435313</c:v>
                </c:pt>
                <c:pt idx="4">
                  <c:v>-1.4331924030000001</c:v>
                </c:pt>
                <c:pt idx="5">
                  <c:v>1.3600762049999999</c:v>
                </c:pt>
                <c:pt idx="6">
                  <c:v>-0.90367173200000006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413504"/>
        <c:axId val="43415040"/>
      </c:barChart>
      <c:catAx>
        <c:axId val="4341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400"/>
            </a:pPr>
            <a:endParaRPr lang="sv-SE"/>
          </a:p>
        </c:txPr>
        <c:crossAx val="43415040"/>
        <c:crosses val="autoZero"/>
        <c:auto val="1"/>
        <c:lblAlgn val="ctr"/>
        <c:lblOffset val="100"/>
        <c:noMultiLvlLbl val="0"/>
      </c:catAx>
      <c:valAx>
        <c:axId val="43415040"/>
        <c:scaling>
          <c:orientation val="minMax"/>
        </c:scaling>
        <c:delete val="0"/>
        <c:axPos val="l"/>
        <c:majorGridlines>
          <c:spPr>
            <a:ln>
              <a:solidFill>
                <a:srgbClr val="4F81BD">
                  <a:lumMod val="60000"/>
                  <a:lumOff val="40000"/>
                </a:srgb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crossAx val="43413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3447069116360451"/>
          <c:w val="1"/>
          <c:h val="0.1354219360358162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29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67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47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99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32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621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352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314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508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68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06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5711-5427-4F83-BE5C-2651564E809A}" type="datetimeFigureOut">
              <a:rPr lang="sv-SE" smtClean="0"/>
              <a:t>2016-02-22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E713A-B160-46C3-B215-4B3B50BE613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3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Lön, sysselsättning eller bådadera?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LO-seminarium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23/2-2016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7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Rapportens teorigrund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Vedertagen neoklassisk teori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i ett normalläge minskar högre reala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lönekostnader sysselsättningen</a:t>
            </a:r>
          </a:p>
          <a:p>
            <a:r>
              <a:rPr lang="sv-SE" dirty="0" smtClean="0"/>
              <a:t>Lite mer komplicerat i läge med negativ styrränta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mycket låga löneökningar kan leda till högre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realränta och kronförstärkning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argument för </a:t>
            </a:r>
            <a:r>
              <a:rPr lang="sv-SE" dirty="0" err="1" smtClean="0"/>
              <a:t>flerårsavtal</a:t>
            </a:r>
            <a:r>
              <a:rPr lang="sv-SE" dirty="0" smtClean="0"/>
              <a:t> med inte alltför låga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löneökningar i början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740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Utrymmet för lönekostnadsökningar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Summan av normal förädlingsvärdeprisökning och konjunkturrensad produktivitetsökning i näringslivet</a:t>
            </a:r>
          </a:p>
          <a:p>
            <a:r>
              <a:rPr lang="sv-SE" dirty="0" smtClean="0"/>
              <a:t>Liknande analys som Konjunkturinstitutet och Arbetsmarknadsekonomiska rådet</a:t>
            </a:r>
          </a:p>
          <a:p>
            <a:r>
              <a:rPr lang="sv-SE" dirty="0" smtClean="0"/>
              <a:t>Jämförelser kunde ha gjorts</a:t>
            </a:r>
          </a:p>
          <a:p>
            <a:r>
              <a:rPr lang="sv-SE" dirty="0" smtClean="0"/>
              <a:t>Justering för egenföretagare och exkludering av små- och fritidshus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811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2060"/>
                </a:solidFill>
              </a:rPr>
              <a:t/>
            </a:r>
            <a:br>
              <a:rPr lang="sv-SE" sz="2400" dirty="0" smtClean="0">
                <a:solidFill>
                  <a:srgbClr val="002060"/>
                </a:solidFill>
              </a:rPr>
            </a:br>
            <a:r>
              <a:rPr lang="sv-SE" sz="2400" dirty="0" smtClean="0">
                <a:solidFill>
                  <a:srgbClr val="002060"/>
                </a:solidFill>
              </a:rPr>
              <a:t>Förändring </a:t>
            </a:r>
            <a:r>
              <a:rPr lang="sv-SE" sz="2400" dirty="0">
                <a:solidFill>
                  <a:srgbClr val="002060"/>
                </a:solidFill>
              </a:rPr>
              <a:t>av faktisk lönekostnadsandel och av förväntad lönekostnadsandel </a:t>
            </a:r>
            <a:r>
              <a:rPr lang="sv-SE" sz="2400" dirty="0" smtClean="0">
                <a:solidFill>
                  <a:srgbClr val="002060"/>
                </a:solidFill>
              </a:rPr>
              <a:t>i normalt konjunkturläge, procent</a:t>
            </a:r>
            <a:r>
              <a:rPr lang="sv-SE" sz="2400" dirty="0">
                <a:solidFill>
                  <a:srgbClr val="002060"/>
                </a:solidFill>
              </a:rPr>
              <a:t/>
            </a:r>
            <a:br>
              <a:rPr lang="sv-SE" sz="2400" dirty="0">
                <a:solidFill>
                  <a:srgbClr val="002060"/>
                </a:solidFill>
              </a:rPr>
            </a:br>
            <a:endParaRPr lang="sv-SE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630318"/>
              </p:ext>
            </p:extLst>
          </p:nvPr>
        </p:nvGraphicFramePr>
        <p:xfrm>
          <a:off x="457200" y="1600200"/>
          <a:ext cx="7200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Rapportens huvudpoäng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Låga centrala avtal för LO-grupperna innebär att tjänstemännen kan höja sina relativlöner</a:t>
            </a:r>
          </a:p>
          <a:p>
            <a:r>
              <a:rPr lang="sv-SE" dirty="0" smtClean="0"/>
              <a:t>Diagram som visar skillnaden mellan utrymme och normerande avtal samt relativlöneförändring saknas</a:t>
            </a:r>
          </a:p>
          <a:p>
            <a:r>
              <a:rPr lang="sv-SE" dirty="0" smtClean="0"/>
              <a:t>Låga LO-avtal tenderar sänka prisökningarna</a:t>
            </a:r>
          </a:p>
          <a:p>
            <a:r>
              <a:rPr lang="sv-SE" dirty="0" smtClean="0"/>
              <a:t>Då kan tjänstemännen ta ut mer utan att prisökningarna stiger</a:t>
            </a:r>
          </a:p>
          <a:p>
            <a:r>
              <a:rPr lang="sv-SE" dirty="0" smtClean="0"/>
              <a:t>Liten utväxling för LO-grupperna i form av högre sysselsättning</a:t>
            </a:r>
          </a:p>
          <a:p>
            <a:r>
              <a:rPr lang="sv-SE" dirty="0" smtClean="0"/>
              <a:t>Lågt pris i form av lägre sysselsättning av höga löneökningar för tjänstemännen</a:t>
            </a:r>
          </a:p>
          <a:p>
            <a:r>
              <a:rPr lang="sv-SE" dirty="0" smtClean="0"/>
              <a:t>Vettiga hypoteser men än så länge mest forskningsuppslag</a:t>
            </a:r>
          </a:p>
          <a:p>
            <a:r>
              <a:rPr lang="sv-SE" dirty="0" smtClean="0"/>
              <a:t>Rapporten hamnar emellan formaliserad analys och mer intuitiv diagrammatisk analys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230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Förord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Förordet drar slutsatser som inte har täckning i rapporten</a:t>
            </a:r>
          </a:p>
          <a:p>
            <a:r>
              <a:rPr lang="sv-SE" dirty="0" smtClean="0"/>
              <a:t>Argumentation mot ståndpunkter som ingen har</a:t>
            </a:r>
          </a:p>
          <a:p>
            <a:r>
              <a:rPr lang="sv-SE" dirty="0" smtClean="0"/>
              <a:t>Relevanta frågor: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Kan lägre ingångslöner fungera som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komplement till andra åtgärder?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Innebär andra förhållanden än tidigare att LO  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bör göra andra avvägningar?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15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Rapportens slutsatser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Normalt leder lägre löneökningar till högre sysselsättning</a:t>
            </a:r>
          </a:p>
          <a:p>
            <a:r>
              <a:rPr lang="sv-SE" dirty="0" smtClean="0"/>
              <a:t>Men det kan kräva samordning</a:t>
            </a:r>
          </a:p>
          <a:p>
            <a:r>
              <a:rPr lang="sv-SE" dirty="0" smtClean="0"/>
              <a:t>Annars åstadkoms inte så mycket</a:t>
            </a:r>
          </a:p>
          <a:p>
            <a:r>
              <a:rPr lang="sv-SE" dirty="0" smtClean="0"/>
              <a:t>Men var ligger problemet?</a:t>
            </a:r>
          </a:p>
          <a:p>
            <a:pPr marL="0" indent="0">
              <a:buNone/>
            </a:pPr>
            <a:r>
              <a:rPr lang="sv-SE" dirty="0" smtClean="0"/>
              <a:t>     - arbetare/tjänstemän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hemmamarknadsfack/internationellt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konkurrensutsatta fack inom LO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8789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Lön, sysselsättning eller bådadera?</vt:lpstr>
      <vt:lpstr>Rapportens teorigrund</vt:lpstr>
      <vt:lpstr>Utrymmet för lönekostnadsökningar</vt:lpstr>
      <vt:lpstr> Förändring av faktisk lönekostnadsandel och av förväntad lönekostnadsandel i normalt konjunkturläge, procent </vt:lpstr>
      <vt:lpstr>Rapportens huvudpoäng</vt:lpstr>
      <vt:lpstr>Förord</vt:lpstr>
      <vt:lpstr>Rapportens slutsatser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Lön, sysselsättning eller bådadera?</dc:title>
  <dc:creator>calmf</dc:creator>
  <cp:lastModifiedBy>calmf</cp:lastModifiedBy>
  <cp:revision>5</cp:revision>
  <dcterms:created xsi:type="dcterms:W3CDTF">2016-02-22T16:11:16Z</dcterms:created>
  <dcterms:modified xsi:type="dcterms:W3CDTF">2016-02-22T17:56:39Z</dcterms:modified>
</cp:coreProperties>
</file>