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9" r:id="rId11"/>
    <p:sldId id="281" r:id="rId12"/>
    <p:sldId id="267" r:id="rId13"/>
    <p:sldId id="293" r:id="rId14"/>
    <p:sldId id="292" r:id="rId15"/>
    <p:sldId id="269" r:id="rId16"/>
    <p:sldId id="285" r:id="rId17"/>
    <p:sldId id="284" r:id="rId18"/>
    <p:sldId id="283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8" r:id="rId27"/>
    <p:sldId id="277" r:id="rId28"/>
  </p:sldIdLst>
  <p:sldSz cx="9144000" cy="6858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ter Danielsson" initials="P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4660"/>
  </p:normalViewPr>
  <p:slideViewPr>
    <p:cSldViewPr>
      <p:cViewPr>
        <p:scale>
          <a:sx n="114" d="100"/>
          <a:sy n="114" d="100"/>
        </p:scale>
        <p:origin x="-15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Lars%20kapitel\Indesign\Figurer\Figurer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Lars%20kapitel\Indesign\Figurer\Figure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Lars%20kapitel\Indesign\Figurer\Figurer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_lars_rapport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6405074365704281E-2"/>
          <c:y val="5.1400554097404488E-2"/>
          <c:w val="0.90565253267765444"/>
          <c:h val="0.84622314814814814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'Figur 1'!$D$30</c:f>
              <c:strCache>
                <c:ptCount val="1"/>
                <c:pt idx="0">
                  <c:v>Reallöneökningar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</c:spPr>
          <c:invertIfNegative val="0"/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1'!$D$31:$D$52</c:f>
              <c:numCache>
                <c:formatCode>General</c:formatCode>
                <c:ptCount val="22"/>
                <c:pt idx="0">
                  <c:v>0.22892481431906919</c:v>
                </c:pt>
                <c:pt idx="1">
                  <c:v>1.5905621852339906</c:v>
                </c:pt>
                <c:pt idx="2">
                  <c:v>5.2179880289454985</c:v>
                </c:pt>
                <c:pt idx="3">
                  <c:v>3.7185624893450386</c:v>
                </c:pt>
                <c:pt idx="4">
                  <c:v>4.2223412544255812</c:v>
                </c:pt>
                <c:pt idx="5">
                  <c:v>2.6359220513340644</c:v>
                </c:pt>
                <c:pt idx="6">
                  <c:v>2.7449803145788652</c:v>
                </c:pt>
                <c:pt idx="7">
                  <c:v>1.7477336798559167</c:v>
                </c:pt>
                <c:pt idx="8">
                  <c:v>1.7303460417913201</c:v>
                </c:pt>
                <c:pt idx="9">
                  <c:v>1.2913001215378239</c:v>
                </c:pt>
                <c:pt idx="10">
                  <c:v>2.569348307479304</c:v>
                </c:pt>
                <c:pt idx="11">
                  <c:v>2.7085920737985019</c:v>
                </c:pt>
                <c:pt idx="12">
                  <c:v>1.730300190719235</c:v>
                </c:pt>
                <c:pt idx="13">
                  <c:v>1.1537634703326267</c:v>
                </c:pt>
                <c:pt idx="14">
                  <c:v>0.56928583355895324</c:v>
                </c:pt>
                <c:pt idx="15">
                  <c:v>3.6386525365884617</c:v>
                </c:pt>
                <c:pt idx="16">
                  <c:v>1.2880642569854213</c:v>
                </c:pt>
                <c:pt idx="17">
                  <c:v>-0.43242837945109613</c:v>
                </c:pt>
                <c:pt idx="18">
                  <c:v>2.2614637585153026</c:v>
                </c:pt>
                <c:pt idx="19">
                  <c:v>2.3284042651070411</c:v>
                </c:pt>
                <c:pt idx="20">
                  <c:v>3.0653735963054878</c:v>
                </c:pt>
              </c:numCache>
            </c:numRef>
          </c:val>
        </c:ser>
        <c:ser>
          <c:idx val="5"/>
          <c:order val="5"/>
          <c:tx>
            <c:strRef>
              <c:f>'Figur 1'!$G$30</c:f>
              <c:strCache>
                <c:ptCount val="1"/>
                <c:pt idx="0">
                  <c:v>Prognos</c:v>
                </c:pt>
              </c:strCache>
            </c:strRef>
          </c:tx>
          <c:invertIfNegative val="0"/>
          <c:dPt>
            <c:idx val="21"/>
            <c:invertIfNegative val="0"/>
            <c:bubble3D val="0"/>
            <c:spPr>
              <a:pattFill prst="wdDnDiag">
                <a:fgClr>
                  <a:srgbClr val="1F497D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  <a:ln>
                <a:solidFill>
                  <a:srgbClr val="1F497D"/>
                </a:solidFill>
              </a:ln>
            </c:spPr>
          </c:dPt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1'!$G$31:$G$52</c:f>
              <c:numCache>
                <c:formatCode>General</c:formatCode>
                <c:ptCount val="22"/>
                <c:pt idx="21">
                  <c:v>2.4033979467541551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100"/>
        <c:axId val="135551232"/>
        <c:axId val="135569408"/>
      </c:barChart>
      <c:lineChart>
        <c:grouping val="standard"/>
        <c:varyColors val="0"/>
        <c:ser>
          <c:idx val="0"/>
          <c:order val="0"/>
          <c:tx>
            <c:strRef>
              <c:f>'Figur 1'!$B$30</c:f>
              <c:strCache>
                <c:ptCount val="1"/>
                <c:pt idx="0">
                  <c:v>Nominallöneökningar 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1'!$B$31:$B$52</c:f>
              <c:numCache>
                <c:formatCode>General</c:formatCode>
                <c:ptCount val="22"/>
                <c:pt idx="0">
                  <c:v>2.3641047472544323</c:v>
                </c:pt>
                <c:pt idx="1">
                  <c:v>4.0160563831916933</c:v>
                </c:pt>
                <c:pt idx="2">
                  <c:v>5.7497038901318316</c:v>
                </c:pt>
                <c:pt idx="3">
                  <c:v>4.3748146926430183</c:v>
                </c:pt>
                <c:pt idx="4">
                  <c:v>3.9548511500639831</c:v>
                </c:pt>
                <c:pt idx="5">
                  <c:v>3.0970330549499883</c:v>
                </c:pt>
                <c:pt idx="6">
                  <c:v>3.6401058198216361</c:v>
                </c:pt>
                <c:pt idx="7">
                  <c:v>4.1252048651346813</c:v>
                </c:pt>
                <c:pt idx="8">
                  <c:v>3.8658628329287383</c:v>
                </c:pt>
                <c:pt idx="9">
                  <c:v>3.1986493629116044</c:v>
                </c:pt>
                <c:pt idx="10">
                  <c:v>2.9423117620376593</c:v>
                </c:pt>
                <c:pt idx="11">
                  <c:v>3.1607391989243458</c:v>
                </c:pt>
                <c:pt idx="12">
                  <c:v>3.0813469986932662</c:v>
                </c:pt>
                <c:pt idx="13">
                  <c:v>3.3418188226134395</c:v>
                </c:pt>
                <c:pt idx="14">
                  <c:v>3.9485878813584807</c:v>
                </c:pt>
                <c:pt idx="15">
                  <c:v>3.1429654913484408</c:v>
                </c:pt>
                <c:pt idx="16">
                  <c:v>2.4393989169885022</c:v>
                </c:pt>
                <c:pt idx="17">
                  <c:v>2.4857269998963418</c:v>
                </c:pt>
                <c:pt idx="18">
                  <c:v>3.1459184085317413</c:v>
                </c:pt>
                <c:pt idx="19">
                  <c:v>2.2841014827248398</c:v>
                </c:pt>
                <c:pt idx="20">
                  <c:v>2.885573558756211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1'!$C$30</c:f>
              <c:strCache>
                <c:ptCount val="1"/>
                <c:pt idx="0">
                  <c:v>Inflation (KPI)</c:v>
                </c:pt>
              </c:strCache>
            </c:strRef>
          </c:tx>
          <c:spPr>
            <a:ln cmpd="sng">
              <a:solidFill>
                <a:srgbClr val="00B050">
                  <a:alpha val="90000"/>
                </a:srgbClr>
              </a:solidFill>
              <a:prstDash val="solid"/>
            </a:ln>
          </c:spPr>
          <c:marker>
            <c:symbol val="none"/>
          </c:marker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1'!$C$31:$C$52</c:f>
              <c:numCache>
                <c:formatCode>General</c:formatCode>
                <c:ptCount val="22"/>
                <c:pt idx="0">
                  <c:v>2.1351799329353631</c:v>
                </c:pt>
                <c:pt idx="1">
                  <c:v>2.4254941979577027</c:v>
                </c:pt>
                <c:pt idx="2">
                  <c:v>0.53171586118633263</c:v>
                </c:pt>
                <c:pt idx="3">
                  <c:v>0.65625220329797973</c:v>
                </c:pt>
                <c:pt idx="4">
                  <c:v>-0.2674901043615982</c:v>
                </c:pt>
                <c:pt idx="5">
                  <c:v>0.46111100361592394</c:v>
                </c:pt>
                <c:pt idx="6">
                  <c:v>0.89512550524277068</c:v>
                </c:pt>
                <c:pt idx="7">
                  <c:v>2.3774711852787647</c:v>
                </c:pt>
                <c:pt idx="8">
                  <c:v>2.1355167911374182</c:v>
                </c:pt>
                <c:pt idx="9">
                  <c:v>1.9073492413737805</c:v>
                </c:pt>
                <c:pt idx="10">
                  <c:v>0.37296345455835511</c:v>
                </c:pt>
                <c:pt idx="11">
                  <c:v>0.45214712512584387</c:v>
                </c:pt>
                <c:pt idx="12">
                  <c:v>1.3510468079740312</c:v>
                </c:pt>
                <c:pt idx="13">
                  <c:v>2.1880553522808128</c:v>
                </c:pt>
                <c:pt idx="14">
                  <c:v>3.3793020477995275</c:v>
                </c:pt>
                <c:pt idx="15">
                  <c:v>-0.49568704524002072</c:v>
                </c:pt>
                <c:pt idx="16">
                  <c:v>1.1513346600030809</c:v>
                </c:pt>
                <c:pt idx="17">
                  <c:v>2.918155379347438</c:v>
                </c:pt>
                <c:pt idx="18">
                  <c:v>0.88445465001643875</c:v>
                </c:pt>
                <c:pt idx="19">
                  <c:v>-4.4302782382201332E-2</c:v>
                </c:pt>
                <c:pt idx="20">
                  <c:v>-0.17980003754927673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'Figur 1'!$E$30</c:f>
              <c:strCache>
                <c:ptCount val="1"/>
                <c:pt idx="0">
                  <c:v>Prognos</c:v>
                </c:pt>
              </c:strCache>
            </c:strRef>
          </c:tx>
          <c:marker>
            <c:symbol val="none"/>
          </c:marker>
          <c:dPt>
            <c:idx val="20"/>
            <c:bubble3D val="0"/>
            <c:spPr>
              <a:ln>
                <a:solidFill>
                  <a:sysClr val="windowText" lastClr="000000"/>
                </a:solidFill>
                <a:prstDash val="sysDot"/>
              </a:ln>
            </c:spPr>
          </c:dPt>
          <c:dPt>
            <c:idx val="21"/>
            <c:bubble3D val="0"/>
            <c:spPr>
              <a:ln>
                <a:solidFill>
                  <a:srgbClr val="C0504D"/>
                </a:solidFill>
                <a:prstDash val="sysDot"/>
              </a:ln>
            </c:spPr>
          </c:dPt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1'!$E$31:$E$52</c:f>
              <c:numCache>
                <c:formatCode>General</c:formatCode>
                <c:ptCount val="22"/>
                <c:pt idx="20">
                  <c:v>2.885573558756211</c:v>
                </c:pt>
                <c:pt idx="21">
                  <c:v>2.4602750600496059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'Figur 1'!$F$30</c:f>
              <c:strCache>
                <c:ptCount val="1"/>
                <c:pt idx="0">
                  <c:v>Prognos</c:v>
                </c:pt>
              </c:strCache>
            </c:strRef>
          </c:tx>
          <c:marker>
            <c:symbol val="none"/>
          </c:marker>
          <c:dPt>
            <c:idx val="21"/>
            <c:bubble3D val="0"/>
            <c:spPr>
              <a:ln>
                <a:solidFill>
                  <a:srgbClr val="00B050"/>
                </a:solidFill>
                <a:prstDash val="sysDot"/>
              </a:ln>
            </c:spPr>
          </c:dPt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1'!$F$31:$F$52</c:f>
              <c:numCache>
                <c:formatCode>General</c:formatCode>
                <c:ptCount val="22"/>
                <c:pt idx="20">
                  <c:v>-0.17980003754927673</c:v>
                </c:pt>
                <c:pt idx="21">
                  <c:v>5.6877113295450962E-2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551232"/>
        <c:axId val="135569408"/>
      </c:lineChart>
      <c:catAx>
        <c:axId val="13555123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txPr>
          <a:bodyPr/>
          <a:lstStyle/>
          <a:p>
            <a:pPr>
              <a:defRPr sz="1050"/>
            </a:pPr>
            <a:endParaRPr lang="sv-SE"/>
          </a:p>
        </c:txPr>
        <c:crossAx val="135569408"/>
        <c:crosses val="autoZero"/>
        <c:auto val="1"/>
        <c:lblAlgn val="ctr"/>
        <c:lblOffset val="100"/>
        <c:tickLblSkip val="2"/>
        <c:noMultiLvlLbl val="0"/>
      </c:catAx>
      <c:valAx>
        <c:axId val="135569408"/>
        <c:scaling>
          <c:orientation val="minMax"/>
          <c:max val="6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135551232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57700762045231069"/>
          <c:y val="7.9012962962962965E-2"/>
          <c:w val="0.39661111111111114"/>
          <c:h val="0.198871603151632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sv-SE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8575198412698406E-2"/>
          <c:y val="2.856963807810553E-2"/>
          <c:w val="0.87927137964378776"/>
          <c:h val="0.56873824988756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'figur 7'!$B$31</c:f>
              <c:strCache>
                <c:ptCount val="1"/>
                <c:pt idx="0">
                  <c:v>Förväntningsfel i inflation</c:v>
                </c:pt>
              </c:strCache>
            </c:strRef>
          </c:tx>
          <c:invertIfNegative val="0"/>
          <c:cat>
            <c:strRef>
              <c:f>'figur 7'!$A$32:$A$38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7'!$B$32:$B$38</c:f>
              <c:numCache>
                <c:formatCode>0</c:formatCode>
                <c:ptCount val="7"/>
                <c:pt idx="0">
                  <c:v>1.7201180670000003</c:v>
                </c:pt>
                <c:pt idx="1">
                  <c:v>-0.224557699</c:v>
                </c:pt>
                <c:pt idx="2">
                  <c:v>1.28940039</c:v>
                </c:pt>
                <c:pt idx="3">
                  <c:v>0.45488614699999985</c:v>
                </c:pt>
                <c:pt idx="4">
                  <c:v>-0.76494714799999985</c:v>
                </c:pt>
                <c:pt idx="5">
                  <c:v>1.3027017500000002</c:v>
                </c:pt>
                <c:pt idx="6">
                  <c:v>1.3978425190000001</c:v>
                </c:pt>
              </c:numCache>
            </c:numRef>
          </c:val>
        </c:ser>
        <c:ser>
          <c:idx val="1"/>
          <c:order val="1"/>
          <c:tx>
            <c:strRef>
              <c:f>'figur 7'!$C$31</c:f>
              <c:strCache>
                <c:ptCount val="1"/>
                <c:pt idx="0">
                  <c:v>Relativprisavvikelse</c:v>
                </c:pt>
              </c:strCache>
            </c:strRef>
          </c:tx>
          <c:invertIfNegative val="0"/>
          <c:cat>
            <c:strRef>
              <c:f>'figur 7'!$A$32:$A$38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7'!$C$32:$C$38</c:f>
              <c:numCache>
                <c:formatCode>0</c:formatCode>
                <c:ptCount val="7"/>
                <c:pt idx="0">
                  <c:v>-0.22993259399999999</c:v>
                </c:pt>
                <c:pt idx="1">
                  <c:v>0.63509186200000001</c:v>
                </c:pt>
                <c:pt idx="2">
                  <c:v>0.16151368499999996</c:v>
                </c:pt>
                <c:pt idx="3">
                  <c:v>-1.3786194379999999</c:v>
                </c:pt>
                <c:pt idx="4">
                  <c:v>0.95820230200000001</c:v>
                </c:pt>
                <c:pt idx="5">
                  <c:v>-0.82348509999999997</c:v>
                </c:pt>
                <c:pt idx="6">
                  <c:v>-1.9458550370000001</c:v>
                </c:pt>
              </c:numCache>
            </c:numRef>
          </c:val>
        </c:ser>
        <c:ser>
          <c:idx val="2"/>
          <c:order val="2"/>
          <c:tx>
            <c:strRef>
              <c:f>'figur 7'!$D$31</c:f>
              <c:strCache>
                <c:ptCount val="1"/>
                <c:pt idx="0">
                  <c:v>Produktivitetsavvikelse</c:v>
                </c:pt>
              </c:strCache>
            </c:strRef>
          </c:tx>
          <c:invertIfNegative val="0"/>
          <c:cat>
            <c:strRef>
              <c:f>'figur 7'!$A$32:$A$38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7'!$D$32:$D$38</c:f>
              <c:numCache>
                <c:formatCode>0</c:formatCode>
                <c:ptCount val="7"/>
                <c:pt idx="0">
                  <c:v>-1.1713524860000004</c:v>
                </c:pt>
                <c:pt idx="1">
                  <c:v>-1.166241619</c:v>
                </c:pt>
                <c:pt idx="2">
                  <c:v>-2.3082028709999998</c:v>
                </c:pt>
                <c:pt idx="3">
                  <c:v>5.0556283669999997</c:v>
                </c:pt>
                <c:pt idx="4">
                  <c:v>-1.6437806099999999</c:v>
                </c:pt>
                <c:pt idx="5">
                  <c:v>1.688728118</c:v>
                </c:pt>
                <c:pt idx="6">
                  <c:v>8.551762900000015E-2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615616"/>
        <c:axId val="140247424"/>
      </c:barChart>
      <c:lineChart>
        <c:grouping val="standard"/>
        <c:varyColors val="0"/>
        <c:ser>
          <c:idx val="3"/>
          <c:order val="3"/>
          <c:tx>
            <c:strRef>
              <c:f>'figur 7'!$E$31</c:f>
              <c:strCache>
                <c:ptCount val="1"/>
                <c:pt idx="0">
                  <c:v>Skillnad mellan faktisk och förväntad förändring av lönekostnadsandel på lång sikt </c:v>
                </c:pt>
              </c:strCache>
            </c:strRef>
          </c:tx>
          <c:spPr>
            <a:ln>
              <a:noFill/>
            </a:ln>
          </c:spPr>
          <c:marker>
            <c:symbol val="x"/>
            <c:size val="10"/>
            <c:spPr>
              <a:ln w="25400">
                <a:solidFill>
                  <a:srgbClr val="7030A0"/>
                </a:solidFill>
              </a:ln>
            </c:spPr>
          </c:marker>
          <c:cat>
            <c:strRef>
              <c:f>'figur 7'!$A$32:$A$38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7'!$E$32:$E$38</c:f>
              <c:numCache>
                <c:formatCode>0</c:formatCode>
                <c:ptCount val="7"/>
                <c:pt idx="0">
                  <c:v>0.31883298699999996</c:v>
                </c:pt>
                <c:pt idx="1">
                  <c:v>-0.755707456</c:v>
                </c:pt>
                <c:pt idx="2">
                  <c:v>-0.85728879599999974</c:v>
                </c:pt>
                <c:pt idx="3">
                  <c:v>4.1318950759999993</c:v>
                </c:pt>
                <c:pt idx="4">
                  <c:v>-1.4505254559999998</c:v>
                </c:pt>
                <c:pt idx="5">
                  <c:v>2.1679447680000004</c:v>
                </c:pt>
                <c:pt idx="6">
                  <c:v>-0.4624948889999998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615616"/>
        <c:axId val="140247424"/>
      </c:lineChart>
      <c:catAx>
        <c:axId val="137615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0" vert="horz"/>
          <a:lstStyle/>
          <a:p>
            <a:pPr>
              <a:defRPr sz="1100"/>
            </a:pPr>
            <a:endParaRPr lang="sv-SE"/>
          </a:p>
        </c:txPr>
        <c:crossAx val="140247424"/>
        <c:crosses val="autoZero"/>
        <c:auto val="1"/>
        <c:lblAlgn val="ctr"/>
        <c:lblOffset val="100"/>
        <c:noMultiLvlLbl val="0"/>
      </c:catAx>
      <c:valAx>
        <c:axId val="140247424"/>
        <c:scaling>
          <c:orientation val="minMax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sv-SE"/>
          </a:p>
        </c:txPr>
        <c:crossAx val="137615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75727898729697651"/>
          <c:w val="1"/>
          <c:h val="0.24272101270302351"/>
        </c:manualLayout>
      </c:layout>
      <c:overlay val="0"/>
      <c:txPr>
        <a:bodyPr/>
        <a:lstStyle/>
        <a:p>
          <a:pPr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919072615923014E-2"/>
          <c:y val="5.1400554097404488E-2"/>
          <c:w val="0.89530096237970258"/>
          <c:h val="0.64389144065325155"/>
        </c:manualLayout>
      </c:layout>
      <c:lineChart>
        <c:grouping val="standard"/>
        <c:varyColors val="0"/>
        <c:ser>
          <c:idx val="0"/>
          <c:order val="0"/>
          <c:tx>
            <c:strRef>
              <c:f>'Figur 12-13'!$B$28</c:f>
              <c:strCache>
                <c:ptCount val="1"/>
                <c:pt idx="0">
                  <c:v>Relativ lönekostnad per timme i nationella valutor </c:v>
                </c:pt>
              </c:strCache>
            </c:strRef>
          </c:tx>
          <c:marker>
            <c:symbol val="none"/>
          </c:marker>
          <c:cat>
            <c:numRef>
              <c:f>'Figur 12-13'!$A$29:$A$50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'Figur 12-13'!$B$29:$B$50</c:f>
              <c:numCache>
                <c:formatCode>General</c:formatCode>
                <c:ptCount val="22"/>
                <c:pt idx="0">
                  <c:v>1</c:v>
                </c:pt>
                <c:pt idx="1">
                  <c:v>0.97753560845043497</c:v>
                </c:pt>
                <c:pt idx="2">
                  <c:v>0.98290832647838411</c:v>
                </c:pt>
                <c:pt idx="3">
                  <c:v>1.0230199329687775</c:v>
                </c:pt>
                <c:pt idx="4">
                  <c:v>1.032975395281982</c:v>
                </c:pt>
                <c:pt idx="5">
                  <c:v>1.0376278118609406</c:v>
                </c:pt>
                <c:pt idx="6">
                  <c:v>1.0328605200945626</c:v>
                </c:pt>
                <c:pt idx="7">
                  <c:v>1.0252935862691959</c:v>
                </c:pt>
                <c:pt idx="8">
                  <c:v>1.0366499745990276</c:v>
                </c:pt>
                <c:pt idx="9">
                  <c:v>1.0550503637381086</c:v>
                </c:pt>
                <c:pt idx="10">
                  <c:v>1.0630606326296621</c:v>
                </c:pt>
                <c:pt idx="11">
                  <c:v>1.060768777421256</c:v>
                </c:pt>
                <c:pt idx="12">
                  <c:v>1.0570939737659211</c:v>
                </c:pt>
                <c:pt idx="13">
                  <c:v>1.0513007981478097</c:v>
                </c:pt>
                <c:pt idx="14">
                  <c:v>1.0770635715548225</c:v>
                </c:pt>
                <c:pt idx="15">
                  <c:v>1.0698493890309748</c:v>
                </c:pt>
                <c:pt idx="16">
                  <c:v>1.0724130387223803</c:v>
                </c:pt>
                <c:pt idx="17">
                  <c:v>1.033897394574268</c:v>
                </c:pt>
                <c:pt idx="18">
                  <c:v>1.0452728993585023</c:v>
                </c:pt>
                <c:pt idx="19">
                  <c:v>1.0702443503545376</c:v>
                </c:pt>
                <c:pt idx="20">
                  <c:v>1.0673330349594707</c:v>
                </c:pt>
                <c:pt idx="21">
                  <c:v>1.0625152031135976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12-13'!$C$28</c:f>
              <c:strCache>
                <c:ptCount val="1"/>
                <c:pt idx="0">
                  <c:v>Relativ lönekostnad per timme i gemensam valuta </c:v>
                </c:pt>
              </c:strCache>
            </c:strRef>
          </c:tx>
          <c:marker>
            <c:symbol val="none"/>
          </c:marker>
          <c:cat>
            <c:numRef>
              <c:f>'Figur 12-13'!$A$29:$A$50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'Figur 12-13'!$C$29:$C$50</c:f>
              <c:numCache>
                <c:formatCode>General</c:formatCode>
                <c:ptCount val="22"/>
                <c:pt idx="0">
                  <c:v>1</c:v>
                </c:pt>
                <c:pt idx="1">
                  <c:v>0.97085350802240589</c:v>
                </c:pt>
                <c:pt idx="2">
                  <c:v>0.95752826996705553</c:v>
                </c:pt>
                <c:pt idx="3">
                  <c:v>1.094038860592341</c:v>
                </c:pt>
                <c:pt idx="4">
                  <c:v>1.0743997889367691</c:v>
                </c:pt>
                <c:pt idx="5">
                  <c:v>1.0515626295283096</c:v>
                </c:pt>
                <c:pt idx="6">
                  <c:v>1.0506613226452906</c:v>
                </c:pt>
                <c:pt idx="7">
                  <c:v>1.0743866845468171</c:v>
                </c:pt>
                <c:pt idx="8">
                  <c:v>0.99160013884068021</c:v>
                </c:pt>
                <c:pt idx="9">
                  <c:v>1.0190527667049525</c:v>
                </c:pt>
                <c:pt idx="10">
                  <c:v>1.0473785633596917</c:v>
                </c:pt>
                <c:pt idx="11">
                  <c:v>1.0434138486312401</c:v>
                </c:pt>
                <c:pt idx="12">
                  <c:v>1.0179399560654137</c:v>
                </c:pt>
                <c:pt idx="13">
                  <c:v>1.0133309842612168</c:v>
                </c:pt>
                <c:pt idx="14">
                  <c:v>1.0362791224987247</c:v>
                </c:pt>
                <c:pt idx="15">
                  <c:v>0.99809119830328741</c:v>
                </c:pt>
                <c:pt idx="16">
                  <c:v>0.92499292386074172</c:v>
                </c:pt>
                <c:pt idx="17">
                  <c:v>0.98334355201307999</c:v>
                </c:pt>
                <c:pt idx="18">
                  <c:v>1.0522443362269744</c:v>
                </c:pt>
                <c:pt idx="19">
                  <c:v>1.112525188249019</c:v>
                </c:pt>
                <c:pt idx="20">
                  <c:v>1.1231292517006803</c:v>
                </c:pt>
                <c:pt idx="21">
                  <c:v>1.0592172268296232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296192"/>
        <c:axId val="140297728"/>
      </c:lineChart>
      <c:catAx>
        <c:axId val="140296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0297728"/>
        <c:crosses val="autoZero"/>
        <c:auto val="1"/>
        <c:lblAlgn val="ctr"/>
        <c:lblOffset val="100"/>
        <c:tickLblSkip val="3"/>
        <c:noMultiLvlLbl val="0"/>
      </c:catAx>
      <c:valAx>
        <c:axId val="140297728"/>
        <c:scaling>
          <c:orientation val="minMax"/>
          <c:min val="0.8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#,##0.00" sourceLinked="0"/>
        <c:majorTickMark val="out"/>
        <c:minorTickMark val="none"/>
        <c:tickLblPos val="nextTo"/>
        <c:crossAx val="140296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644313210848646"/>
          <c:y val="0.82755212890055407"/>
          <c:w val="0.74077909011373577"/>
          <c:h val="0.1689698162729658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919072615923014E-2"/>
          <c:y val="5.1400554097404488E-2"/>
          <c:w val="0.89530096237970258"/>
          <c:h val="0.64389144065325155"/>
        </c:manualLayout>
      </c:layout>
      <c:lineChart>
        <c:grouping val="standard"/>
        <c:varyColors val="0"/>
        <c:ser>
          <c:idx val="0"/>
          <c:order val="0"/>
          <c:tx>
            <c:strRef>
              <c:f>'Figur 12-13'!$B$3</c:f>
              <c:strCache>
                <c:ptCount val="1"/>
                <c:pt idx="0">
                  <c:v>Relativ enhetsarbetskostnad i nationella valutor </c:v>
                </c:pt>
              </c:strCache>
            </c:strRef>
          </c:tx>
          <c:marker>
            <c:symbol val="none"/>
          </c:marker>
          <c:cat>
            <c:numRef>
              <c:f>'Figur 12-13'!$A$4:$A$25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'Figur 12-13'!$B$4:$B$25</c:f>
              <c:numCache>
                <c:formatCode>0.0</c:formatCode>
                <c:ptCount val="22"/>
                <c:pt idx="0" formatCode="General">
                  <c:v>1</c:v>
                </c:pt>
                <c:pt idx="1">
                  <c:v>0.95204354076812503</c:v>
                </c:pt>
                <c:pt idx="2">
                  <c:v>0.92435535858178886</c:v>
                </c:pt>
                <c:pt idx="3">
                  <c:v>0.94249483928044819</c:v>
                </c:pt>
                <c:pt idx="4">
                  <c:v>0.9130779916650128</c:v>
                </c:pt>
                <c:pt idx="5">
                  <c:v>0.88051236921873477</c:v>
                </c:pt>
                <c:pt idx="6">
                  <c:v>0.84036232589850979</c:v>
                </c:pt>
                <c:pt idx="7">
                  <c:v>0.8263252291749702</c:v>
                </c:pt>
                <c:pt idx="8">
                  <c:v>0.8659289002056606</c:v>
                </c:pt>
                <c:pt idx="9">
                  <c:v>0.83367356858170505</c:v>
                </c:pt>
                <c:pt idx="10">
                  <c:v>0.81381527669524556</c:v>
                </c:pt>
                <c:pt idx="11">
                  <c:v>0.77157057654075556</c:v>
                </c:pt>
                <c:pt idx="12">
                  <c:v>0.7570401437986819</c:v>
                </c:pt>
                <c:pt idx="13">
                  <c:v>0.73176470588235298</c:v>
                </c:pt>
                <c:pt idx="14">
                  <c:v>0.75279745406015808</c:v>
                </c:pt>
                <c:pt idx="15">
                  <c:v>0.76358483189992177</c:v>
                </c:pt>
                <c:pt idx="16">
                  <c:v>0.79543834640057021</c:v>
                </c:pt>
                <c:pt idx="17">
                  <c:v>0.70170015455950541</c:v>
                </c:pt>
                <c:pt idx="18">
                  <c:v>0.70854517012123586</c:v>
                </c:pt>
                <c:pt idx="19">
                  <c:v>0.7507587253414264</c:v>
                </c:pt>
                <c:pt idx="20">
                  <c:v>0.73532152842497678</c:v>
                </c:pt>
                <c:pt idx="21">
                  <c:v>0.73976283120251984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12-13'!$C$3</c:f>
              <c:strCache>
                <c:ptCount val="1"/>
                <c:pt idx="0">
                  <c:v>Relativ enhetsarbetskostnad i gemensam valuta</c:v>
                </c:pt>
              </c:strCache>
            </c:strRef>
          </c:tx>
          <c:marker>
            <c:symbol val="none"/>
          </c:marker>
          <c:cat>
            <c:numRef>
              <c:f>'Figur 12-13'!$A$4:$A$25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'Figur 12-13'!$C$4:$C$25</c:f>
              <c:numCache>
                <c:formatCode>0.0</c:formatCode>
                <c:ptCount val="22"/>
                <c:pt idx="0" formatCode="General">
                  <c:v>1</c:v>
                </c:pt>
                <c:pt idx="1">
                  <c:v>0.94544156638792565</c:v>
                </c:pt>
                <c:pt idx="2">
                  <c:v>0.90014713094654231</c:v>
                </c:pt>
                <c:pt idx="3">
                  <c:v>1.0071428571428571</c:v>
                </c:pt>
                <c:pt idx="4">
                  <c:v>0.94846423417851988</c:v>
                </c:pt>
                <c:pt idx="5">
                  <c:v>0.89096665677253395</c:v>
                </c:pt>
                <c:pt idx="6">
                  <c:v>0.85341246290801198</c:v>
                </c:pt>
                <c:pt idx="7">
                  <c:v>0.86457464553794838</c:v>
                </c:pt>
                <c:pt idx="8">
                  <c:v>0.82681877688423422</c:v>
                </c:pt>
                <c:pt idx="9">
                  <c:v>0.80382416346424224</c:v>
                </c:pt>
                <c:pt idx="10">
                  <c:v>0.80001915525332823</c:v>
                </c:pt>
                <c:pt idx="11">
                  <c:v>0.75734217972485129</c:v>
                </c:pt>
                <c:pt idx="12">
                  <c:v>0.72726400613967768</c:v>
                </c:pt>
                <c:pt idx="13">
                  <c:v>0.70382760995768967</c:v>
                </c:pt>
                <c:pt idx="14">
                  <c:v>0.72274788093830089</c:v>
                </c:pt>
                <c:pt idx="15">
                  <c:v>0.71091901728844398</c:v>
                </c:pt>
                <c:pt idx="16">
                  <c:v>0.68371879307704087</c:v>
                </c:pt>
                <c:pt idx="17">
                  <c:v>0.66514055489424051</c:v>
                </c:pt>
                <c:pt idx="18">
                  <c:v>0.71083864639529182</c:v>
                </c:pt>
                <c:pt idx="19">
                  <c:v>0.77760314341846759</c:v>
                </c:pt>
                <c:pt idx="20">
                  <c:v>0.77095954660934141</c:v>
                </c:pt>
                <c:pt idx="21">
                  <c:v>0.73479341124505382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008640"/>
        <c:axId val="139022720"/>
      </c:lineChart>
      <c:catAx>
        <c:axId val="13900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9022720"/>
        <c:crosses val="autoZero"/>
        <c:auto val="1"/>
        <c:lblAlgn val="ctr"/>
        <c:lblOffset val="100"/>
        <c:tickLblSkip val="3"/>
        <c:noMultiLvlLbl val="0"/>
      </c:catAx>
      <c:valAx>
        <c:axId val="139022720"/>
        <c:scaling>
          <c:orientation val="minMax"/>
          <c:min val="0.60000000000000009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#,##0.00" sourceLinked="0"/>
        <c:majorTickMark val="out"/>
        <c:minorTickMark val="none"/>
        <c:tickLblPos val="nextTo"/>
        <c:crossAx val="139008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644313210848646"/>
          <c:y val="0.82755212890055407"/>
          <c:w val="0.74077909011373577"/>
          <c:h val="0.1689698162729658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002405949256338E-2"/>
          <c:y val="5.1284995625546795E-2"/>
          <c:w val="0.88042104111985997"/>
          <c:h val="0.59445137357830269"/>
        </c:manualLayout>
      </c:layout>
      <c:lineChart>
        <c:grouping val="standard"/>
        <c:varyColors val="0"/>
        <c:ser>
          <c:idx val="1"/>
          <c:order val="1"/>
          <c:tx>
            <c:strRef>
              <c:f>'Figur 14-15'!$D$14</c:f>
              <c:strCache>
                <c:ptCount val="1"/>
                <c:pt idx="0">
                  <c:v>Justerad lönekostnadsandel för näringslivet</c:v>
                </c:pt>
              </c:strCache>
            </c:strRef>
          </c:tx>
          <c:marker>
            <c:symbol val="none"/>
          </c:marker>
          <c:cat>
            <c:strRef>
              <c:f>'Figur 14-15'!$B$15:$B$21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2013-2014</c:v>
                </c:pt>
              </c:strCache>
            </c:strRef>
          </c:cat>
          <c:val>
            <c:numRef>
              <c:f>'Figur 14-15'!$D$15:$D$21</c:f>
              <c:numCache>
                <c:formatCode>0.0</c:formatCode>
                <c:ptCount val="7"/>
                <c:pt idx="0">
                  <c:v>0.52957291599999978</c:v>
                </c:pt>
                <c:pt idx="1">
                  <c:v>0.10888906700000067</c:v>
                </c:pt>
                <c:pt idx="2">
                  <c:v>-1.7480076739999997</c:v>
                </c:pt>
                <c:pt idx="3">
                  <c:v>2.562279561</c:v>
                </c:pt>
                <c:pt idx="4">
                  <c:v>-2.173253001</c:v>
                </c:pt>
                <c:pt idx="5">
                  <c:v>3.3211273029999995</c:v>
                </c:pt>
                <c:pt idx="6">
                  <c:v>-0.37451690699999984</c:v>
                </c:pt>
              </c:numCache>
            </c:numRef>
          </c:val>
          <c:smooth val="0"/>
        </c:ser>
        <c:ser>
          <c:idx val="0"/>
          <c:order val="0"/>
          <c:tx>
            <c:strRef>
              <c:f>'Figur 14-15'!$C$14</c:f>
              <c:strCache>
                <c:ptCount val="1"/>
                <c:pt idx="0">
                  <c:v>Relativ lönekostnadsandel för hela ekonomin gentemot 15 EU-länder</c:v>
                </c:pt>
              </c:strCache>
            </c:strRef>
          </c:tx>
          <c:marker>
            <c:symbol val="none"/>
          </c:marker>
          <c:cat>
            <c:strRef>
              <c:f>'Figur 14-15'!$B$15:$B$21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2013-2014</c:v>
                </c:pt>
              </c:strCache>
            </c:strRef>
          </c:cat>
          <c:val>
            <c:numRef>
              <c:f>'Figur 14-15'!$C$15:$C$21</c:f>
              <c:numCache>
                <c:formatCode>0.0</c:formatCode>
                <c:ptCount val="7"/>
                <c:pt idx="0">
                  <c:v>8.9549782152784307E-2</c:v>
                </c:pt>
                <c:pt idx="1">
                  <c:v>0.46685747306530773</c:v>
                </c:pt>
                <c:pt idx="2">
                  <c:v>-0.44760622758406099</c:v>
                </c:pt>
                <c:pt idx="3">
                  <c:v>1.1804133372646397</c:v>
                </c:pt>
                <c:pt idx="4">
                  <c:v>-0.56933263371152809</c:v>
                </c:pt>
                <c:pt idx="5">
                  <c:v>2.051609979113969</c:v>
                </c:pt>
                <c:pt idx="6">
                  <c:v>0.18194406569529722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'Figur 14-15'!$E$14</c:f>
              <c:strCache>
                <c:ptCount val="1"/>
                <c:pt idx="0">
                  <c:v>Relativ lönekostnadsandel hela ekonomin gentemot 22 OECD-länder</c:v>
                </c:pt>
              </c:strCache>
            </c:strRef>
          </c:tx>
          <c:marker>
            <c:symbol val="none"/>
          </c:marker>
          <c:cat>
            <c:strRef>
              <c:f>'Figur 14-15'!$B$15:$B$21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2013-2014</c:v>
                </c:pt>
              </c:strCache>
            </c:strRef>
          </c:cat>
          <c:val>
            <c:numRef>
              <c:f>'Figur 14-15'!$E$15:$E$21</c:f>
              <c:numCache>
                <c:formatCode>0.0</c:formatCode>
                <c:ptCount val="7"/>
                <c:pt idx="0">
                  <c:v>0.20610024946848479</c:v>
                </c:pt>
                <c:pt idx="1">
                  <c:v>0.51002075151333137</c:v>
                </c:pt>
                <c:pt idx="2">
                  <c:v>-0.2911512304064855</c:v>
                </c:pt>
                <c:pt idx="3">
                  <c:v>1.2421081299293175</c:v>
                </c:pt>
                <c:pt idx="4">
                  <c:v>-0.47442588111072104</c:v>
                </c:pt>
                <c:pt idx="5">
                  <c:v>2.4376593878359794</c:v>
                </c:pt>
                <c:pt idx="6">
                  <c:v>3.6922848637526047E-2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'Figur 14-15'!$F$14</c:f>
              <c:strCache>
                <c:ptCount val="1"/>
                <c:pt idx="0">
                  <c:v>Relativ lönekostnad per timme i nationella valutor  gentemot  15 EU-länder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'Figur 14-15'!$B$15:$B$21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2013-2014</c:v>
                </c:pt>
              </c:strCache>
            </c:strRef>
          </c:cat>
          <c:val>
            <c:numRef>
              <c:f>'Figur 14-15'!$F$15:$F$21</c:f>
              <c:numCache>
                <c:formatCode>0.0</c:formatCode>
                <c:ptCount val="7"/>
                <c:pt idx="0">
                  <c:v>-0.24881246486923525</c:v>
                </c:pt>
                <c:pt idx="1">
                  <c:v>1.205771322956759</c:v>
                </c:pt>
                <c:pt idx="2">
                  <c:v>-0.37079613651335097</c:v>
                </c:pt>
                <c:pt idx="3">
                  <c:v>0.66276776520484304</c:v>
                </c:pt>
                <c:pt idx="4">
                  <c:v>-1.2816643360590958</c:v>
                </c:pt>
                <c:pt idx="5">
                  <c:v>2.3608988184732218</c:v>
                </c:pt>
                <c:pt idx="6">
                  <c:v>-0.36240283465006767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061888"/>
        <c:axId val="138936704"/>
      </c:lineChart>
      <c:catAx>
        <c:axId val="139061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/>
            </a:pPr>
            <a:endParaRPr lang="sv-SE"/>
          </a:p>
        </c:txPr>
        <c:crossAx val="138936704"/>
        <c:crosses val="autoZero"/>
        <c:auto val="1"/>
        <c:lblAlgn val="ctr"/>
        <c:lblOffset val="100"/>
        <c:noMultiLvlLbl val="0"/>
      </c:catAx>
      <c:valAx>
        <c:axId val="138936704"/>
        <c:scaling>
          <c:orientation val="minMax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crossAx val="13906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73777912015630709"/>
          <c:w val="1"/>
          <c:h val="0.26222087984369291"/>
        </c:manualLayout>
      </c:layout>
      <c:overlay val="0"/>
      <c:txPr>
        <a:bodyPr/>
        <a:lstStyle/>
        <a:p>
          <a:pPr>
            <a:defRPr sz="1600"/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6405074365704281E-2"/>
          <c:y val="5.1400554097404488E-2"/>
          <c:w val="0.89396872265966754"/>
          <c:h val="0.8548708904006862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'Figur 1'!$D$55</c:f>
              <c:strCache>
                <c:ptCount val="1"/>
                <c:pt idx="0">
                  <c:v>Reallöneökningar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</c:spPr>
          <c:invertIfNegative val="0"/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1'!$D$56:$D$77</c:f>
              <c:numCache>
                <c:formatCode>General</c:formatCode>
                <c:ptCount val="22"/>
                <c:pt idx="0">
                  <c:v>3.2646121293470109E-2</c:v>
                </c:pt>
                <c:pt idx="1">
                  <c:v>1.4018554549465088</c:v>
                </c:pt>
                <c:pt idx="2">
                  <c:v>4.4835052582960957</c:v>
                </c:pt>
                <c:pt idx="3">
                  <c:v>2.6221507020218011</c:v>
                </c:pt>
                <c:pt idx="4">
                  <c:v>3.0379240951437207</c:v>
                </c:pt>
                <c:pt idx="5">
                  <c:v>1.7424212732788822</c:v>
                </c:pt>
                <c:pt idx="6">
                  <c:v>2.6065584080519706</c:v>
                </c:pt>
                <c:pt idx="7">
                  <c:v>1.6971760793463488</c:v>
                </c:pt>
                <c:pt idx="8">
                  <c:v>1.6880528039747404</c:v>
                </c:pt>
                <c:pt idx="9">
                  <c:v>0.74607993933170258</c:v>
                </c:pt>
                <c:pt idx="10">
                  <c:v>1.8466549790237563</c:v>
                </c:pt>
                <c:pt idx="11">
                  <c:v>2.0572321809838776</c:v>
                </c:pt>
                <c:pt idx="12">
                  <c:v>1.6833228395434729</c:v>
                </c:pt>
                <c:pt idx="13">
                  <c:v>1.8662895311154659</c:v>
                </c:pt>
                <c:pt idx="14">
                  <c:v>1.2849572668071296</c:v>
                </c:pt>
                <c:pt idx="15">
                  <c:v>1.4324678937765745</c:v>
                </c:pt>
                <c:pt idx="16">
                  <c:v>0.48574802940323081</c:v>
                </c:pt>
                <c:pt idx="17">
                  <c:v>1.1049983779794363</c:v>
                </c:pt>
                <c:pt idx="18">
                  <c:v>2.1957325755663755</c:v>
                </c:pt>
                <c:pt idx="19">
                  <c:v>1.4320218698412355</c:v>
                </c:pt>
                <c:pt idx="20">
                  <c:v>2.4112309943486068</c:v>
                </c:pt>
              </c:numCache>
            </c:numRef>
          </c:val>
        </c:ser>
        <c:ser>
          <c:idx val="5"/>
          <c:order val="5"/>
          <c:tx>
            <c:strRef>
              <c:f>'Figur 1'!$G$55</c:f>
              <c:strCache>
                <c:ptCount val="1"/>
                <c:pt idx="0">
                  <c:v>Prognos</c:v>
                </c:pt>
              </c:strCache>
            </c:strRef>
          </c:tx>
          <c:invertIfNegative val="0"/>
          <c:dPt>
            <c:idx val="21"/>
            <c:invertIfNegative val="0"/>
            <c:bubble3D val="0"/>
            <c:spPr>
              <a:pattFill prst="wdDnDiag">
                <a:fgClr>
                  <a:srgbClr val="1F497D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  <a:ln>
                <a:solidFill>
                  <a:srgbClr val="1F497D"/>
                </a:solidFill>
              </a:ln>
            </c:spPr>
          </c:dPt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1'!$G$56:$G$77</c:f>
              <c:numCache>
                <c:formatCode>General</c:formatCode>
                <c:ptCount val="22"/>
                <c:pt idx="21">
                  <c:v>1.5236377428990957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100"/>
        <c:axId val="135879296"/>
        <c:axId val="135885184"/>
      </c:barChart>
      <c:lineChart>
        <c:grouping val="standard"/>
        <c:varyColors val="0"/>
        <c:ser>
          <c:idx val="0"/>
          <c:order val="0"/>
          <c:tx>
            <c:strRef>
              <c:f>'Figur 1'!$B$55</c:f>
              <c:strCache>
                <c:ptCount val="1"/>
                <c:pt idx="0">
                  <c:v>Nominallöneökningar 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1'!$B$56:$B$77</c:f>
              <c:numCache>
                <c:formatCode>General</c:formatCode>
                <c:ptCount val="22"/>
                <c:pt idx="0">
                  <c:v>2.3641047472544323</c:v>
                </c:pt>
                <c:pt idx="1">
                  <c:v>4.0160563831916933</c:v>
                </c:pt>
                <c:pt idx="2">
                  <c:v>5.7497038901318316</c:v>
                </c:pt>
                <c:pt idx="3">
                  <c:v>4.3748146926430183</c:v>
                </c:pt>
                <c:pt idx="4">
                  <c:v>3.9548511500639831</c:v>
                </c:pt>
                <c:pt idx="5">
                  <c:v>3.0970330549499883</c:v>
                </c:pt>
                <c:pt idx="6">
                  <c:v>3.6401058198216361</c:v>
                </c:pt>
                <c:pt idx="7">
                  <c:v>4.1252048651346813</c:v>
                </c:pt>
                <c:pt idx="8">
                  <c:v>3.8658628329287383</c:v>
                </c:pt>
                <c:pt idx="9">
                  <c:v>3.1986493629116044</c:v>
                </c:pt>
                <c:pt idx="10">
                  <c:v>2.9423117620376593</c:v>
                </c:pt>
                <c:pt idx="11">
                  <c:v>3.1607391989243458</c:v>
                </c:pt>
                <c:pt idx="12">
                  <c:v>3.0813469986932662</c:v>
                </c:pt>
                <c:pt idx="13">
                  <c:v>3.3418188226134395</c:v>
                </c:pt>
                <c:pt idx="14">
                  <c:v>3.9485878813584807</c:v>
                </c:pt>
                <c:pt idx="15">
                  <c:v>3.1429654913484408</c:v>
                </c:pt>
                <c:pt idx="16">
                  <c:v>2.4393989169885022</c:v>
                </c:pt>
                <c:pt idx="17">
                  <c:v>2.4857269998963418</c:v>
                </c:pt>
                <c:pt idx="18">
                  <c:v>3.1459184085317413</c:v>
                </c:pt>
                <c:pt idx="19">
                  <c:v>2.2841014827248398</c:v>
                </c:pt>
                <c:pt idx="20">
                  <c:v>2.885573558756211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1'!$C$55</c:f>
              <c:strCache>
                <c:ptCount val="1"/>
                <c:pt idx="0">
                  <c:v>Inflation (KPIF)</c:v>
                </c:pt>
              </c:strCache>
            </c:strRef>
          </c:tx>
          <c:spPr>
            <a:ln cmpd="sng">
              <a:solidFill>
                <a:srgbClr val="00B050">
                  <a:alpha val="90000"/>
                </a:srgbClr>
              </a:solidFill>
              <a:prstDash val="solid"/>
            </a:ln>
          </c:spPr>
          <c:marker>
            <c:symbol val="none"/>
          </c:marker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1'!$C$56:$C$77</c:f>
              <c:numCache>
                <c:formatCode>General</c:formatCode>
                <c:ptCount val="22"/>
                <c:pt idx="0">
                  <c:v>2.3314586259609622</c:v>
                </c:pt>
                <c:pt idx="1">
                  <c:v>2.6142009282451846</c:v>
                </c:pt>
                <c:pt idx="2">
                  <c:v>1.2661986318357357</c:v>
                </c:pt>
                <c:pt idx="3">
                  <c:v>1.7526639906212171</c:v>
                </c:pt>
                <c:pt idx="4">
                  <c:v>0.9169270549202625</c:v>
                </c:pt>
                <c:pt idx="5">
                  <c:v>1.3546117816711061</c:v>
                </c:pt>
                <c:pt idx="6">
                  <c:v>1.0335474117696655</c:v>
                </c:pt>
                <c:pt idx="7">
                  <c:v>2.4280287857883325</c:v>
                </c:pt>
                <c:pt idx="8">
                  <c:v>2.1778100289539979</c:v>
                </c:pt>
                <c:pt idx="9">
                  <c:v>2.4525694235799018</c:v>
                </c:pt>
                <c:pt idx="10">
                  <c:v>1.095656783013903</c:v>
                </c:pt>
                <c:pt idx="11">
                  <c:v>1.1035070179404685</c:v>
                </c:pt>
                <c:pt idx="12">
                  <c:v>1.3980241591497933</c:v>
                </c:pt>
                <c:pt idx="13">
                  <c:v>1.4755292914979736</c:v>
                </c:pt>
                <c:pt idx="14">
                  <c:v>2.6636306145513511</c:v>
                </c:pt>
                <c:pt idx="15">
                  <c:v>1.7104975975718664</c:v>
                </c:pt>
                <c:pt idx="16">
                  <c:v>1.9536508875852714</c:v>
                </c:pt>
                <c:pt idx="17">
                  <c:v>1.3807286219169055</c:v>
                </c:pt>
                <c:pt idx="18">
                  <c:v>0.95018583296536574</c:v>
                </c:pt>
                <c:pt idx="19">
                  <c:v>0.85207961288360434</c:v>
                </c:pt>
                <c:pt idx="20">
                  <c:v>0.47434256440760431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'Figur 1'!$E$55</c:f>
              <c:strCache>
                <c:ptCount val="1"/>
                <c:pt idx="0">
                  <c:v>Prognos nominallön</c:v>
                </c:pt>
              </c:strCache>
            </c:strRef>
          </c:tx>
          <c:marker>
            <c:symbol val="none"/>
          </c:marker>
          <c:dPt>
            <c:idx val="20"/>
            <c:bubble3D val="0"/>
            <c:spPr>
              <a:ln>
                <a:solidFill>
                  <a:sysClr val="windowText" lastClr="000000"/>
                </a:solidFill>
                <a:prstDash val="sysDot"/>
              </a:ln>
            </c:spPr>
          </c:dPt>
          <c:dPt>
            <c:idx val="21"/>
            <c:bubble3D val="0"/>
            <c:spPr>
              <a:ln>
                <a:solidFill>
                  <a:srgbClr val="C0504D"/>
                </a:solidFill>
                <a:prstDash val="sysDot"/>
              </a:ln>
            </c:spPr>
          </c:dPt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1'!$E$56:$E$77</c:f>
              <c:numCache>
                <c:formatCode>General</c:formatCode>
                <c:ptCount val="22"/>
                <c:pt idx="20">
                  <c:v>2.885573558756211</c:v>
                </c:pt>
                <c:pt idx="21">
                  <c:v>2.4602750600496059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'Figur 1'!$F$55</c:f>
              <c:strCache>
                <c:ptCount val="1"/>
                <c:pt idx="0">
                  <c:v>Prognos inflation</c:v>
                </c:pt>
              </c:strCache>
            </c:strRef>
          </c:tx>
          <c:marker>
            <c:symbol val="none"/>
          </c:marker>
          <c:dPt>
            <c:idx val="21"/>
            <c:bubble3D val="0"/>
            <c:spPr>
              <a:ln>
                <a:solidFill>
                  <a:srgbClr val="00B050"/>
                </a:solidFill>
                <a:prstDash val="sysDot"/>
              </a:ln>
            </c:spPr>
          </c:dPt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1'!$F$56:$F$77</c:f>
              <c:numCache>
                <c:formatCode>General</c:formatCode>
                <c:ptCount val="22"/>
                <c:pt idx="20">
                  <c:v>0.47434256440760431</c:v>
                </c:pt>
                <c:pt idx="21">
                  <c:v>0.93663731715051024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879296"/>
        <c:axId val="135885184"/>
      </c:lineChart>
      <c:catAx>
        <c:axId val="13587929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crossAx val="135885184"/>
        <c:crosses val="autoZero"/>
        <c:auto val="1"/>
        <c:lblAlgn val="ctr"/>
        <c:lblOffset val="100"/>
        <c:tickLblSkip val="2"/>
        <c:noMultiLvlLbl val="0"/>
      </c:catAx>
      <c:valAx>
        <c:axId val="135885184"/>
        <c:scaling>
          <c:orientation val="minMax"/>
          <c:max val="6"/>
          <c:min val="-1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135879296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57388569321533922"/>
          <c:y val="6.8429166666666666E-2"/>
          <c:w val="0.39661111111111114"/>
          <c:h val="0.21533518518518521"/>
        </c:manualLayout>
      </c:layout>
      <c:overlay val="0"/>
      <c:txPr>
        <a:bodyPr/>
        <a:lstStyle/>
        <a:p>
          <a:pPr>
            <a:defRPr b="0"/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sv-S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70149722222222222"/>
        </c:manualLayout>
      </c:layout>
      <c:lineChart>
        <c:grouping val="standard"/>
        <c:varyColors val="0"/>
        <c:ser>
          <c:idx val="0"/>
          <c:order val="0"/>
          <c:tx>
            <c:strRef>
              <c:f>'Figur 4'!$B$2</c:f>
              <c:strCache>
                <c:ptCount val="1"/>
                <c:pt idx="0">
                  <c:v>Lönekostnadsandel, näringslivet</c:v>
                </c:pt>
              </c:strCache>
            </c:strRef>
          </c:tx>
          <c:marker>
            <c:symbol val="none"/>
          </c:marker>
          <c:cat>
            <c:numRef>
              <c:f>'Figur 4'!$A$3:$A$25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4'!$B$3:$B$25</c:f>
              <c:numCache>
                <c:formatCode>0.0</c:formatCode>
                <c:ptCount val="23"/>
                <c:pt idx="0">
                  <c:v>63.185136957201365</c:v>
                </c:pt>
                <c:pt idx="1">
                  <c:v>61.801922561191333</c:v>
                </c:pt>
                <c:pt idx="2">
                  <c:v>60.141899501227066</c:v>
                </c:pt>
                <c:pt idx="3">
                  <c:v>63.746056284006258</c:v>
                </c:pt>
                <c:pt idx="4">
                  <c:v>63.464311008459411</c:v>
                </c:pt>
                <c:pt idx="5">
                  <c:v>64.444074113801818</c:v>
                </c:pt>
                <c:pt idx="6">
                  <c:v>64.763427852536054</c:v>
                </c:pt>
                <c:pt idx="7">
                  <c:v>65.159354116063625</c:v>
                </c:pt>
                <c:pt idx="8">
                  <c:v>66.810950409370193</c:v>
                </c:pt>
                <c:pt idx="9">
                  <c:v>66.542553994798865</c:v>
                </c:pt>
                <c:pt idx="10">
                  <c:v>65.359469647324218</c:v>
                </c:pt>
                <c:pt idx="11">
                  <c:v>63.701645289047882</c:v>
                </c:pt>
                <c:pt idx="12">
                  <c:v>63.801505663536233</c:v>
                </c:pt>
                <c:pt idx="13">
                  <c:v>61.902450436218594</c:v>
                </c:pt>
                <c:pt idx="14">
                  <c:v>62.844787946741398</c:v>
                </c:pt>
                <c:pt idx="15">
                  <c:v>64.144304115093348</c:v>
                </c:pt>
                <c:pt idx="16">
                  <c:v>66.814518528295551</c:v>
                </c:pt>
                <c:pt idx="17">
                  <c:v>63.087466947596084</c:v>
                </c:pt>
                <c:pt idx="18">
                  <c:v>63.961988900213221</c:v>
                </c:pt>
                <c:pt idx="19">
                  <c:v>66.129493830515017</c:v>
                </c:pt>
                <c:pt idx="20">
                  <c:v>65.981307186991572</c:v>
                </c:pt>
                <c:pt idx="21">
                  <c:v>65.71726913608039</c:v>
                </c:pt>
                <c:pt idx="22">
                  <c:v>64.8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4'!$C$2</c:f>
              <c:strCache>
                <c:ptCount val="1"/>
                <c:pt idx="0">
                  <c:v>Lönekostnadsandel, industrin</c:v>
                </c:pt>
              </c:strCache>
            </c:strRef>
          </c:tx>
          <c:marker>
            <c:symbol val="none"/>
          </c:marker>
          <c:cat>
            <c:numRef>
              <c:f>'Figur 4'!$A$3:$A$25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4'!$C$3:$C$25</c:f>
              <c:numCache>
                <c:formatCode>0.0</c:formatCode>
                <c:ptCount val="23"/>
                <c:pt idx="0">
                  <c:v>61.730131840612799</c:v>
                </c:pt>
                <c:pt idx="1">
                  <c:v>56.74028869407497</c:v>
                </c:pt>
                <c:pt idx="2">
                  <c:v>52.917524480347794</c:v>
                </c:pt>
                <c:pt idx="3">
                  <c:v>57.577170371423982</c:v>
                </c:pt>
                <c:pt idx="4">
                  <c:v>56.186798998639887</c:v>
                </c:pt>
                <c:pt idx="5">
                  <c:v>56.142083834551677</c:v>
                </c:pt>
                <c:pt idx="6">
                  <c:v>55.780951109924821</c:v>
                </c:pt>
                <c:pt idx="7">
                  <c:v>53.835817821846781</c:v>
                </c:pt>
                <c:pt idx="8">
                  <c:v>57.381193852382296</c:v>
                </c:pt>
                <c:pt idx="9">
                  <c:v>57.712054481689911</c:v>
                </c:pt>
                <c:pt idx="10">
                  <c:v>57.586433605841577</c:v>
                </c:pt>
                <c:pt idx="11">
                  <c:v>55.996339107408524</c:v>
                </c:pt>
                <c:pt idx="12">
                  <c:v>54.91656045181854</c:v>
                </c:pt>
                <c:pt idx="13">
                  <c:v>52.061858327247734</c:v>
                </c:pt>
                <c:pt idx="14">
                  <c:v>52.360784516813965</c:v>
                </c:pt>
                <c:pt idx="15">
                  <c:v>56.262306870341874</c:v>
                </c:pt>
                <c:pt idx="16">
                  <c:v>59.829724673587101</c:v>
                </c:pt>
                <c:pt idx="17">
                  <c:v>50.695405827614415</c:v>
                </c:pt>
                <c:pt idx="18">
                  <c:v>51.947704927532499</c:v>
                </c:pt>
                <c:pt idx="19">
                  <c:v>55.626538636251503</c:v>
                </c:pt>
                <c:pt idx="20">
                  <c:v>56.343194114805769</c:v>
                </c:pt>
                <c:pt idx="21">
                  <c:v>56.065076753344741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'Figur 4'!$D$2</c:f>
              <c:strCache>
                <c:ptCount val="1"/>
                <c:pt idx="0">
                  <c:v>Genomsnittlig lönekostnadsandel</c:v>
                </c:pt>
              </c:strCache>
            </c:strRef>
          </c:tx>
          <c:spPr>
            <a:ln>
              <a:solidFill>
                <a:schemeClr val="tx2"/>
              </a:solidFill>
              <a:prstDash val="sysDot"/>
            </a:ln>
          </c:spPr>
          <c:marker>
            <c:symbol val="none"/>
          </c:marker>
          <c:cat>
            <c:numRef>
              <c:f>'Figur 4'!$A$3:$A$25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4'!$D$3:$D$25</c:f>
              <c:numCache>
                <c:formatCode>0.0</c:formatCode>
                <c:ptCount val="23"/>
                <c:pt idx="0">
                  <c:v>64.274169322883026</c:v>
                </c:pt>
                <c:pt idx="1">
                  <c:v>64.274169322882997</c:v>
                </c:pt>
                <c:pt idx="2">
                  <c:v>64.274169322883026</c:v>
                </c:pt>
                <c:pt idx="3">
                  <c:v>64.274169322883026</c:v>
                </c:pt>
                <c:pt idx="4">
                  <c:v>64.274169322883026</c:v>
                </c:pt>
                <c:pt idx="5">
                  <c:v>64.274169322883026</c:v>
                </c:pt>
                <c:pt idx="6">
                  <c:v>64.274169322883026</c:v>
                </c:pt>
                <c:pt idx="7">
                  <c:v>64.274169322883026</c:v>
                </c:pt>
                <c:pt idx="8">
                  <c:v>64.274169322883026</c:v>
                </c:pt>
                <c:pt idx="9">
                  <c:v>64.274169322883026</c:v>
                </c:pt>
                <c:pt idx="10">
                  <c:v>64.274169322883026</c:v>
                </c:pt>
                <c:pt idx="11">
                  <c:v>64.274169322883026</c:v>
                </c:pt>
                <c:pt idx="12">
                  <c:v>64.274169322883026</c:v>
                </c:pt>
                <c:pt idx="13">
                  <c:v>64.274169322883026</c:v>
                </c:pt>
                <c:pt idx="14">
                  <c:v>64.274169322883026</c:v>
                </c:pt>
                <c:pt idx="15">
                  <c:v>64.274169322883026</c:v>
                </c:pt>
                <c:pt idx="16">
                  <c:v>64.274169322883026</c:v>
                </c:pt>
                <c:pt idx="17">
                  <c:v>64.274169322883026</c:v>
                </c:pt>
                <c:pt idx="18">
                  <c:v>64.274169322883026</c:v>
                </c:pt>
                <c:pt idx="19">
                  <c:v>64.274169322883026</c:v>
                </c:pt>
                <c:pt idx="20">
                  <c:v>64.274169322883026</c:v>
                </c:pt>
                <c:pt idx="21">
                  <c:v>64.274169322883026</c:v>
                </c:pt>
                <c:pt idx="22">
                  <c:v>64.274169322883026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'Figur 4'!$E$2</c:f>
              <c:strCache>
                <c:ptCount val="1"/>
                <c:pt idx="0">
                  <c:v>Genomsnittlig lönekostnadsandel</c:v>
                </c:pt>
              </c:strCache>
            </c:strRef>
          </c:tx>
          <c:spPr>
            <a:ln>
              <a:solidFill>
                <a:srgbClr val="C00000"/>
              </a:solidFill>
              <a:prstDash val="sysDot"/>
            </a:ln>
          </c:spPr>
          <c:marker>
            <c:symbol val="none"/>
          </c:marker>
          <c:cat>
            <c:numRef>
              <c:f>'Figur 4'!$A$3:$A$25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4'!$E$3:$E$25</c:f>
              <c:numCache>
                <c:formatCode>0.0</c:formatCode>
                <c:ptCount val="23"/>
                <c:pt idx="0">
                  <c:v>55.713451968095598</c:v>
                </c:pt>
                <c:pt idx="1">
                  <c:v>55.713451968095598</c:v>
                </c:pt>
                <c:pt idx="2">
                  <c:v>55.713451968095598</c:v>
                </c:pt>
                <c:pt idx="3">
                  <c:v>55.713451968095598</c:v>
                </c:pt>
                <c:pt idx="4">
                  <c:v>55.713451968095598</c:v>
                </c:pt>
                <c:pt idx="5">
                  <c:v>55.713451968095598</c:v>
                </c:pt>
                <c:pt idx="6">
                  <c:v>55.713451968095598</c:v>
                </c:pt>
                <c:pt idx="7">
                  <c:v>55.713451968095598</c:v>
                </c:pt>
                <c:pt idx="8">
                  <c:v>55.713451968095598</c:v>
                </c:pt>
                <c:pt idx="9">
                  <c:v>55.713451968095598</c:v>
                </c:pt>
                <c:pt idx="10">
                  <c:v>55.713451968095598</c:v>
                </c:pt>
                <c:pt idx="11">
                  <c:v>55.713451968095598</c:v>
                </c:pt>
                <c:pt idx="12">
                  <c:v>55.713451968095598</c:v>
                </c:pt>
                <c:pt idx="13">
                  <c:v>55.713451968095598</c:v>
                </c:pt>
                <c:pt idx="14">
                  <c:v>55.713451968095598</c:v>
                </c:pt>
                <c:pt idx="15">
                  <c:v>55.713451968095598</c:v>
                </c:pt>
                <c:pt idx="16">
                  <c:v>55.713451968095598</c:v>
                </c:pt>
                <c:pt idx="17">
                  <c:v>55.713451968095598</c:v>
                </c:pt>
                <c:pt idx="18">
                  <c:v>55.713451968095598</c:v>
                </c:pt>
                <c:pt idx="19">
                  <c:v>55.713451968095598</c:v>
                </c:pt>
                <c:pt idx="20">
                  <c:v>55.713451968095598</c:v>
                </c:pt>
                <c:pt idx="21">
                  <c:v>55.713451968095598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964544"/>
        <c:axId val="135966080"/>
      </c:lineChart>
      <c:dateAx>
        <c:axId val="135964544"/>
        <c:scaling>
          <c:orientation val="minMax"/>
        </c:scaling>
        <c:delete val="0"/>
        <c:axPos val="b"/>
        <c:numFmt formatCode="yyyy;@" sourceLinked="0"/>
        <c:majorTickMark val="out"/>
        <c:minorTickMark val="none"/>
        <c:tickLblPos val="nextTo"/>
        <c:crossAx val="135966080"/>
        <c:crosses val="autoZero"/>
        <c:auto val="1"/>
        <c:lblOffset val="100"/>
        <c:baseTimeUnit val="years"/>
        <c:majorUnit val="3"/>
        <c:majorTimeUnit val="years"/>
      </c:dateAx>
      <c:valAx>
        <c:axId val="135966080"/>
        <c:scaling>
          <c:orientation val="minMax"/>
          <c:max val="70"/>
          <c:min val="50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spPr>
          <a:ln>
            <a:prstDash val="sysDash"/>
          </a:ln>
        </c:spPr>
        <c:crossAx val="135964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452816368156916"/>
          <c:y val="0.83427747862720048"/>
          <c:w val="0.56547183631843068"/>
          <c:h val="0.1657225213727995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64631189723310978"/>
        </c:manualLayout>
      </c:layout>
      <c:lineChart>
        <c:grouping val="standard"/>
        <c:varyColors val="0"/>
        <c:ser>
          <c:idx val="0"/>
          <c:order val="0"/>
          <c:tx>
            <c:strRef>
              <c:f>'Figur 5'!$B$5</c:f>
              <c:strCache>
                <c:ptCount val="1"/>
                <c:pt idx="0">
                  <c:v>Nettokapitalavkastning</c:v>
                </c:pt>
              </c:strCache>
            </c:strRef>
          </c:tx>
          <c:marker>
            <c:symbol val="none"/>
          </c:marker>
          <c:cat>
            <c:numRef>
              <c:f>'Figur 5'!$A$6:$A$28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5'!$B$6:$B$28</c:f>
              <c:numCache>
                <c:formatCode>0.0</c:formatCode>
                <c:ptCount val="23"/>
                <c:pt idx="0">
                  <c:v>8.4272606768322298</c:v>
                </c:pt>
                <c:pt idx="1">
                  <c:v>10.157142752290401</c:v>
                </c:pt>
                <c:pt idx="2">
                  <c:v>11.967482238135975</c:v>
                </c:pt>
                <c:pt idx="3">
                  <c:v>9.615631208777673</c:v>
                </c:pt>
                <c:pt idx="4">
                  <c:v>9.6410486552284009</c:v>
                </c:pt>
                <c:pt idx="5">
                  <c:v>8.8328375293562864</c:v>
                </c:pt>
                <c:pt idx="6">
                  <c:v>8.4828054940678648</c:v>
                </c:pt>
                <c:pt idx="7">
                  <c:v>7.998913938549383</c:v>
                </c:pt>
                <c:pt idx="8">
                  <c:v>6.5712634194552351</c:v>
                </c:pt>
                <c:pt idx="9">
                  <c:v>6.3175551903430005</c:v>
                </c:pt>
                <c:pt idx="10">
                  <c:v>7.0447804219560863</c:v>
                </c:pt>
                <c:pt idx="11">
                  <c:v>8.2165948007222767</c:v>
                </c:pt>
                <c:pt idx="12">
                  <c:v>8.0637821141746038</c:v>
                </c:pt>
                <c:pt idx="13">
                  <c:v>9.2020521372040243</c:v>
                </c:pt>
                <c:pt idx="14">
                  <c:v>8.835978763210214</c:v>
                </c:pt>
                <c:pt idx="15">
                  <c:v>7.3385596948742577</c:v>
                </c:pt>
                <c:pt idx="16">
                  <c:v>4.7835422354943118</c:v>
                </c:pt>
                <c:pt idx="17">
                  <c:v>7.0511138182775355</c:v>
                </c:pt>
                <c:pt idx="18">
                  <c:v>6.9442995390692577</c:v>
                </c:pt>
                <c:pt idx="19">
                  <c:v>5.7333796093444693</c:v>
                </c:pt>
                <c:pt idx="20">
                  <c:v>5.591083861158082</c:v>
                </c:pt>
                <c:pt idx="21">
                  <c:v>5.8446565838200533</c:v>
                </c:pt>
                <c:pt idx="22">
                  <c:v>6.4153971614898735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5'!$C$5</c:f>
              <c:strCache>
                <c:ptCount val="1"/>
                <c:pt idx="0">
                  <c:v>Real statsobligationsränta</c:v>
                </c:pt>
              </c:strCache>
            </c:strRef>
          </c:tx>
          <c:marker>
            <c:symbol val="none"/>
          </c:marker>
          <c:cat>
            <c:numRef>
              <c:f>'Figur 5'!$A$6:$A$28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5'!$C$6:$C$28</c:f>
              <c:numCache>
                <c:formatCode>0.0</c:formatCode>
                <c:ptCount val="23"/>
                <c:pt idx="0">
                  <c:v>3.5444415629475916</c:v>
                </c:pt>
                <c:pt idx="1">
                  <c:v>7.3505977421958315</c:v>
                </c:pt>
                <c:pt idx="2">
                  <c:v>7.6224187984951399</c:v>
                </c:pt>
                <c:pt idx="3">
                  <c:v>6.7807587415838046</c:v>
                </c:pt>
                <c:pt idx="4">
                  <c:v>4.884781226310241</c:v>
                </c:pt>
                <c:pt idx="5">
                  <c:v>4.1001206937047501</c:v>
                </c:pt>
                <c:pt idx="6">
                  <c:v>3.6154087554533039</c:v>
                </c:pt>
                <c:pt idx="7">
                  <c:v>4.32772475588287</c:v>
                </c:pt>
                <c:pt idx="8">
                  <c:v>2.6482254292840262</c:v>
                </c:pt>
                <c:pt idx="9">
                  <c:v>3.1014893405555632</c:v>
                </c:pt>
                <c:pt idx="10">
                  <c:v>2.155114087222004</c:v>
                </c:pt>
                <c:pt idx="11">
                  <c:v>3.3227725701698221</c:v>
                </c:pt>
                <c:pt idx="12">
                  <c:v>2.2738334858924039</c:v>
                </c:pt>
                <c:pt idx="13">
                  <c:v>2.2947201453809711</c:v>
                </c:pt>
                <c:pt idx="14">
                  <c:v>2.6810246963084277</c:v>
                </c:pt>
                <c:pt idx="15">
                  <c:v>1.1880980267733214</c:v>
                </c:pt>
                <c:pt idx="16">
                  <c:v>1.5241619963449167</c:v>
                </c:pt>
                <c:pt idx="17">
                  <c:v>0.91882027254453202</c:v>
                </c:pt>
                <c:pt idx="18">
                  <c:v>1.215371744115898</c:v>
                </c:pt>
                <c:pt idx="19">
                  <c:v>0.63747357751034683</c:v>
                </c:pt>
                <c:pt idx="20">
                  <c:v>1.2639121596812428</c:v>
                </c:pt>
                <c:pt idx="21">
                  <c:v>1.2400000062140857</c:v>
                </c:pt>
                <c:pt idx="22">
                  <c:v>-0.15534989485701345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'Figur 5'!$D$5</c:f>
              <c:strCache>
                <c:ptCount val="1"/>
                <c:pt idx="0">
                  <c:v>Skillnad mellan nettokapitalavkastning och real statsobligationsränta</c:v>
                </c:pt>
              </c:strCache>
            </c:strRef>
          </c:tx>
          <c:marker>
            <c:symbol val="none"/>
          </c:marker>
          <c:cat>
            <c:numRef>
              <c:f>'Figur 5'!$A$6:$A$28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5'!$D$6:$D$28</c:f>
              <c:numCache>
                <c:formatCode>0.0</c:formatCode>
                <c:ptCount val="23"/>
                <c:pt idx="0">
                  <c:v>4.8828191138846382</c:v>
                </c:pt>
                <c:pt idx="1">
                  <c:v>2.8065450100945695</c:v>
                </c:pt>
                <c:pt idx="2">
                  <c:v>4.3450634396408354</c:v>
                </c:pt>
                <c:pt idx="3">
                  <c:v>2.8348724671938683</c:v>
                </c:pt>
                <c:pt idx="4">
                  <c:v>4.7562674289181599</c:v>
                </c:pt>
                <c:pt idx="5">
                  <c:v>4.7327168356515363</c:v>
                </c:pt>
                <c:pt idx="6">
                  <c:v>4.8673967386145609</c:v>
                </c:pt>
                <c:pt idx="7">
                  <c:v>3.6711891826665131</c:v>
                </c:pt>
                <c:pt idx="8">
                  <c:v>3.9230379901712089</c:v>
                </c:pt>
                <c:pt idx="9">
                  <c:v>3.2160658497874373</c:v>
                </c:pt>
                <c:pt idx="10">
                  <c:v>4.8896663347340823</c:v>
                </c:pt>
                <c:pt idx="11">
                  <c:v>4.8938222305524546</c:v>
                </c:pt>
                <c:pt idx="12">
                  <c:v>5.7899486282822004</c:v>
                </c:pt>
                <c:pt idx="13">
                  <c:v>6.9073319918230531</c:v>
                </c:pt>
                <c:pt idx="14">
                  <c:v>6.1549540669017864</c:v>
                </c:pt>
                <c:pt idx="15">
                  <c:v>6.1504616681009363</c:v>
                </c:pt>
                <c:pt idx="16">
                  <c:v>3.2593802391493951</c:v>
                </c:pt>
                <c:pt idx="17">
                  <c:v>6.1322935457330034</c:v>
                </c:pt>
                <c:pt idx="18">
                  <c:v>5.7289277949533597</c:v>
                </c:pt>
                <c:pt idx="19">
                  <c:v>5.0959060318341223</c:v>
                </c:pt>
                <c:pt idx="20">
                  <c:v>4.3271717014768392</c:v>
                </c:pt>
                <c:pt idx="21">
                  <c:v>4.6046565776059678</c:v>
                </c:pt>
                <c:pt idx="22">
                  <c:v>6.570747056346887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766784"/>
        <c:axId val="135768320"/>
      </c:lineChart>
      <c:dateAx>
        <c:axId val="135766784"/>
        <c:scaling>
          <c:orientation val="minMax"/>
        </c:scaling>
        <c:delete val="0"/>
        <c:axPos val="b"/>
        <c:numFmt formatCode="yyyy;@" sourceLinked="0"/>
        <c:majorTickMark val="out"/>
        <c:minorTickMark val="none"/>
        <c:tickLblPos val="low"/>
        <c:crossAx val="135768320"/>
        <c:crosses val="autoZero"/>
        <c:auto val="1"/>
        <c:lblOffset val="100"/>
        <c:baseTimeUnit val="years"/>
        <c:majorUnit val="3"/>
        <c:majorTimeUnit val="years"/>
      </c:dateAx>
      <c:valAx>
        <c:axId val="135768320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crossAx val="135766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81766289295780814"/>
          <c:w val="1"/>
          <c:h val="0.1684481291605786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69487685185185188"/>
        </c:manualLayout>
      </c:layout>
      <c:lineChart>
        <c:grouping val="standard"/>
        <c:varyColors val="0"/>
        <c:ser>
          <c:idx val="1"/>
          <c:order val="1"/>
          <c:tx>
            <c:strRef>
              <c:f>'Figur 8-9'!$D$3</c:f>
              <c:strCache>
                <c:ptCount val="1"/>
                <c:pt idx="0">
                  <c:v>Gentemot 15 EU-länder</c:v>
                </c:pt>
              </c:strCache>
            </c:strRef>
          </c:tx>
          <c:marker>
            <c:symbol val="none"/>
          </c:marker>
          <c:cat>
            <c:numRef>
              <c:f>'Figur 8-9'!$A$4:$A$22</c:f>
              <c:numCache>
                <c:formatCode>@</c:formatCode>
                <c:ptCount val="1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</c:numCache>
            </c:numRef>
          </c:cat>
          <c:val>
            <c:numRef>
              <c:f>'Figur 8-9'!$D$4:$D$22</c:f>
              <c:numCache>
                <c:formatCode>0.00</c:formatCode>
                <c:ptCount val="19"/>
                <c:pt idx="0">
                  <c:v>0.94493626599444203</c:v>
                </c:pt>
                <c:pt idx="1">
                  <c:v>0.93199248619357167</c:v>
                </c:pt>
                <c:pt idx="2">
                  <c:v>0.92936383230666242</c:v>
                </c:pt>
                <c:pt idx="3">
                  <c:v>0.94747824407239067</c:v>
                </c:pt>
                <c:pt idx="4">
                  <c:v>0.97231060672235148</c:v>
                </c:pt>
                <c:pt idx="5">
                  <c:v>0.97209904843730055</c:v>
                </c:pt>
                <c:pt idx="6">
                  <c:v>0.96084172721830752</c:v>
                </c:pt>
                <c:pt idx="7">
                  <c:v>0.95647450680300994</c:v>
                </c:pt>
                <c:pt idx="8">
                  <c:v>0.96121514101918992</c:v>
                </c:pt>
                <c:pt idx="9">
                  <c:v>0.94802560620616172</c:v>
                </c:pt>
                <c:pt idx="10">
                  <c:v>0.9663001474828854</c:v>
                </c:pt>
                <c:pt idx="11">
                  <c:v>0.97725999498272742</c:v>
                </c:pt>
                <c:pt idx="12">
                  <c:v>0.98219897769634934</c:v>
                </c:pt>
                <c:pt idx="13">
                  <c:v>0.95773523850978393</c:v>
                </c:pt>
                <c:pt idx="14">
                  <c:v>0.97107845201526233</c:v>
                </c:pt>
                <c:pt idx="15">
                  <c:v>0.99120696774036665</c:v>
                </c:pt>
                <c:pt idx="16">
                  <c:v>0.99188075536687459</c:v>
                </c:pt>
                <c:pt idx="17">
                  <c:v>0.99482042273313309</c:v>
                </c:pt>
                <c:pt idx="18">
                  <c:v>0.99340362500778079</c:v>
                </c:pt>
              </c:numCache>
            </c:numRef>
          </c:val>
          <c:smooth val="0"/>
        </c:ser>
        <c:ser>
          <c:idx val="0"/>
          <c:order val="0"/>
          <c:tx>
            <c:strRef>
              <c:f>[1]Figur!$A$10</c:f>
              <c:strCache>
                <c:ptCount val="1"/>
                <c:pt idx="0">
                  <c:v>Gentemot 22 OECD-länder</c:v>
                </c:pt>
              </c:strCache>
            </c:strRef>
          </c:tx>
          <c:marker>
            <c:symbol val="none"/>
          </c:marker>
          <c:cat>
            <c:numRef>
              <c:f>[1]Figur!$C$9:$T$9</c:f>
              <c:numCache>
                <c:formatCode>General</c:formatCode>
                <c:ptCount val="18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</c:numCache>
            </c:numRef>
          </c:cat>
          <c:val>
            <c:numRef>
              <c:f>[1]Figur!$C$10:$T$10</c:f>
              <c:numCache>
                <c:formatCode>General</c:formatCode>
                <c:ptCount val="18"/>
                <c:pt idx="0">
                  <c:v>0.94648069211304264</c:v>
                </c:pt>
                <c:pt idx="1">
                  <c:v>0.92820598261015086</c:v>
                </c:pt>
                <c:pt idx="2">
                  <c:v>0.92942520739723311</c:v>
                </c:pt>
                <c:pt idx="3">
                  <c:v>0.95235091844120467</c:v>
                </c:pt>
                <c:pt idx="4">
                  <c:v>0.97645031489505507</c:v>
                </c:pt>
                <c:pt idx="5">
                  <c:v>0.97508489473113635</c:v>
                </c:pt>
                <c:pt idx="6">
                  <c:v>0.96703452809680246</c:v>
                </c:pt>
                <c:pt idx="7">
                  <c:v>0.96459870353658872</c:v>
                </c:pt>
                <c:pt idx="8">
                  <c:v>0.97284984987223877</c:v>
                </c:pt>
                <c:pt idx="9">
                  <c:v>0.95862471071279931</c:v>
                </c:pt>
                <c:pt idx="10">
                  <c:v>0.97403403388493304</c:v>
                </c:pt>
                <c:pt idx="11">
                  <c:v>0.98773592802013355</c:v>
                </c:pt>
                <c:pt idx="12">
                  <c:v>0.99502007039836726</c:v>
                </c:pt>
                <c:pt idx="13">
                  <c:v>0.97202339650179015</c:v>
                </c:pt>
                <c:pt idx="14">
                  <c:v>0.985623455398979</c:v>
                </c:pt>
                <c:pt idx="15">
                  <c:v>1.0099448298838005</c:v>
                </c:pt>
                <c:pt idx="16">
                  <c:v>1.0105854108613161</c:v>
                </c:pt>
                <c:pt idx="17">
                  <c:v>1.0106909061242184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193152"/>
        <c:axId val="136194688"/>
      </c:lineChart>
      <c:catAx>
        <c:axId val="13619315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36194688"/>
        <c:crosses val="autoZero"/>
        <c:auto val="1"/>
        <c:lblAlgn val="ctr"/>
        <c:lblOffset val="100"/>
        <c:tickLblSkip val="2"/>
        <c:noMultiLvlLbl val="0"/>
      </c:catAx>
      <c:valAx>
        <c:axId val="136194688"/>
        <c:scaling>
          <c:orientation val="minMax"/>
          <c:max val="1.02"/>
          <c:min val="0.9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#,##0.00" sourceLinked="0"/>
        <c:majorTickMark val="out"/>
        <c:minorTickMark val="none"/>
        <c:tickLblPos val="nextTo"/>
        <c:crossAx val="1361931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919072615923014E-2"/>
          <c:y val="5.1400554097404488E-2"/>
          <c:w val="0.89530096237970258"/>
          <c:h val="0.72949351851851851"/>
        </c:manualLayout>
      </c:layout>
      <c:lineChart>
        <c:grouping val="standard"/>
        <c:varyColors val="0"/>
        <c:ser>
          <c:idx val="0"/>
          <c:order val="0"/>
          <c:tx>
            <c:strRef>
              <c:f>'figur 16-17'!$G$6</c:f>
              <c:strCache>
                <c:ptCount val="1"/>
                <c:pt idx="0">
                  <c:v>Potentiell produktivitetstillväxt</c:v>
                </c:pt>
              </c:strCache>
            </c:strRef>
          </c:tx>
          <c:marker>
            <c:symbol val="none"/>
          </c:marker>
          <c:cat>
            <c:numRef>
              <c:f>'figur 16-17'!$F$7:$F$24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'figur 16-17'!$G$7:$G$24</c:f>
              <c:numCache>
                <c:formatCode>0</c:formatCode>
                <c:ptCount val="18"/>
                <c:pt idx="0">
                  <c:v>2.273948696948934</c:v>
                </c:pt>
                <c:pt idx="1">
                  <c:v>2.273948696948934</c:v>
                </c:pt>
                <c:pt idx="2">
                  <c:v>2.273948696948934</c:v>
                </c:pt>
                <c:pt idx="3">
                  <c:v>2.273948696948934</c:v>
                </c:pt>
                <c:pt idx="4">
                  <c:v>2.273948696948934</c:v>
                </c:pt>
                <c:pt idx="5">
                  <c:v>2.273948696948934</c:v>
                </c:pt>
                <c:pt idx="6">
                  <c:v>2.273948696948934</c:v>
                </c:pt>
                <c:pt idx="7">
                  <c:v>2.273948696948934</c:v>
                </c:pt>
                <c:pt idx="8">
                  <c:v>2.273948696948934</c:v>
                </c:pt>
                <c:pt idx="9">
                  <c:v>2.6641930946421093</c:v>
                </c:pt>
                <c:pt idx="10">
                  <c:v>2.6641930946421093</c:v>
                </c:pt>
                <c:pt idx="11">
                  <c:v>2.6641930946421093</c:v>
                </c:pt>
                <c:pt idx="12">
                  <c:v>1.5873349156290164</c:v>
                </c:pt>
                <c:pt idx="13">
                  <c:v>1.5873349156290164</c:v>
                </c:pt>
                <c:pt idx="14">
                  <c:v>1.5873349156290164</c:v>
                </c:pt>
                <c:pt idx="15">
                  <c:v>1.6857117066422806</c:v>
                </c:pt>
                <c:pt idx="16">
                  <c:v>1.6857117066422806</c:v>
                </c:pt>
                <c:pt idx="17">
                  <c:v>1.5873349156290164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16-17'!$H$6</c:f>
              <c:strCache>
                <c:ptCount val="1"/>
                <c:pt idx="0">
                  <c:v>Faktisk produktivitetstillväxt</c:v>
                </c:pt>
              </c:strCache>
            </c:strRef>
          </c:tx>
          <c:marker>
            <c:symbol val="none"/>
          </c:marker>
          <c:cat>
            <c:numRef>
              <c:f>'figur 16-17'!$F$7:$F$24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'figur 16-17'!$H$7:$H$24</c:f>
              <c:numCache>
                <c:formatCode>0</c:formatCode>
                <c:ptCount val="18"/>
                <c:pt idx="0">
                  <c:v>3.3373587788662782</c:v>
                </c:pt>
                <c:pt idx="1">
                  <c:v>2.1743361288375738</c:v>
                </c:pt>
                <c:pt idx="2">
                  <c:v>4.8242086417863472</c:v>
                </c:pt>
                <c:pt idx="3">
                  <c:v>0.75399862318262967</c:v>
                </c:pt>
                <c:pt idx="4">
                  <c:v>4.6770185016905472</c:v>
                </c:pt>
                <c:pt idx="5">
                  <c:v>4.889553822058617</c:v>
                </c:pt>
                <c:pt idx="6">
                  <c:v>5.7073523332660452</c:v>
                </c:pt>
                <c:pt idx="7">
                  <c:v>3.0743812965694097</c:v>
                </c:pt>
                <c:pt idx="8">
                  <c:v>4.9647210737923571</c:v>
                </c:pt>
                <c:pt idx="9">
                  <c:v>0.29761997899700116</c:v>
                </c:pt>
                <c:pt idx="10">
                  <c:v>-3.140796640915263</c:v>
                </c:pt>
                <c:pt idx="11">
                  <c:v>-4.3311291527660227</c:v>
                </c:pt>
                <c:pt idx="12">
                  <c:v>4.8681330265947489</c:v>
                </c:pt>
                <c:pt idx="13">
                  <c:v>1.5940980248198042</c:v>
                </c:pt>
                <c:pt idx="14">
                  <c:v>-0.11360393680138955</c:v>
                </c:pt>
                <c:pt idx="15">
                  <c:v>1.7550475967488082</c:v>
                </c:pt>
                <c:pt idx="16">
                  <c:v>1.3720336636954595</c:v>
                </c:pt>
                <c:pt idx="17">
                  <c:v>1.5674018137731356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302592"/>
        <c:axId val="136304128"/>
      </c:lineChart>
      <c:catAx>
        <c:axId val="136302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36304128"/>
        <c:crosses val="autoZero"/>
        <c:auto val="1"/>
        <c:lblAlgn val="ctr"/>
        <c:lblOffset val="100"/>
        <c:tickLblSkip val="2"/>
        <c:noMultiLvlLbl val="0"/>
      </c:catAx>
      <c:valAx>
        <c:axId val="136304128"/>
        <c:scaling>
          <c:orientation val="minMax"/>
          <c:max val="7"/>
          <c:min val="-5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crossAx val="136302592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4.4745489490979166E-3"/>
          <c:y val="0.89236694371536895"/>
          <c:w val="0.99274763882861095"/>
          <c:h val="0.10415500145815108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919072615923014E-2"/>
          <c:y val="5.1400554097404488E-2"/>
          <c:w val="0.89530096237970258"/>
          <c:h val="0.57662314814814819"/>
        </c:manualLayout>
      </c:layout>
      <c:lineChart>
        <c:grouping val="standard"/>
        <c:varyColors val="0"/>
        <c:ser>
          <c:idx val="0"/>
          <c:order val="0"/>
          <c:tx>
            <c:strRef>
              <c:f>'figur 16-17'!$B$28</c:f>
              <c:strCache>
                <c:ptCount val="1"/>
                <c:pt idx="0">
                  <c:v>Förväntad relativprisförändring</c:v>
                </c:pt>
              </c:strCache>
            </c:strRef>
          </c:tx>
          <c:marker>
            <c:symbol val="none"/>
          </c:marker>
          <c:cat>
            <c:numRef>
              <c:f>'figur 16-17'!$A$29:$A$46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'figur 16-17'!$B$29:$B$46</c:f>
              <c:numCache>
                <c:formatCode>0</c:formatCode>
                <c:ptCount val="18"/>
                <c:pt idx="0">
                  <c:v>0.29955089797983708</c:v>
                </c:pt>
                <c:pt idx="1">
                  <c:v>0.29955089797983708</c:v>
                </c:pt>
                <c:pt idx="2">
                  <c:v>0.29955089797983708</c:v>
                </c:pt>
                <c:pt idx="3">
                  <c:v>0.29955089797983708</c:v>
                </c:pt>
                <c:pt idx="4">
                  <c:v>0.29955089797983708</c:v>
                </c:pt>
                <c:pt idx="5">
                  <c:v>0.29955089797983708</c:v>
                </c:pt>
                <c:pt idx="6">
                  <c:v>0.29955089797983708</c:v>
                </c:pt>
                <c:pt idx="7">
                  <c:v>0.29955089797983708</c:v>
                </c:pt>
                <c:pt idx="8">
                  <c:v>0.29955089797983708</c:v>
                </c:pt>
                <c:pt idx="9">
                  <c:v>0.29955089797983708</c:v>
                </c:pt>
                <c:pt idx="10">
                  <c:v>0.29955089797983708</c:v>
                </c:pt>
                <c:pt idx="11">
                  <c:v>0.29955089797983708</c:v>
                </c:pt>
                <c:pt idx="12">
                  <c:v>0.59820716775474692</c:v>
                </c:pt>
                <c:pt idx="13">
                  <c:v>0.59820716775474692</c:v>
                </c:pt>
                <c:pt idx="14">
                  <c:v>0.6975613736425138</c:v>
                </c:pt>
                <c:pt idx="15">
                  <c:v>0.6975613736425138</c:v>
                </c:pt>
                <c:pt idx="16">
                  <c:v>0.6975613736425138</c:v>
                </c:pt>
                <c:pt idx="17">
                  <c:v>0.6975613736425138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16-17'!$C$28</c:f>
              <c:strCache>
                <c:ptCount val="1"/>
                <c:pt idx="0">
                  <c:v>Faktisk relativprisförändring (KPI)</c:v>
                </c:pt>
              </c:strCache>
            </c:strRef>
          </c:tx>
          <c:marker>
            <c:symbol val="none"/>
          </c:marker>
          <c:cat>
            <c:numRef>
              <c:f>'figur 16-17'!$A$29:$A$46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'figur 16-17'!$C$29:$C$46</c:f>
              <c:numCache>
                <c:formatCode>0</c:formatCode>
                <c:ptCount val="18"/>
                <c:pt idx="0">
                  <c:v>-0.54239372178081791</c:v>
                </c:pt>
                <c:pt idx="1">
                  <c:v>0.19805782344323819</c:v>
                </c:pt>
                <c:pt idx="2">
                  <c:v>0.55319081161744565</c:v>
                </c:pt>
                <c:pt idx="3">
                  <c:v>0.16669612683359825</c:v>
                </c:pt>
                <c:pt idx="4">
                  <c:v>1.5563851591716202</c:v>
                </c:pt>
                <c:pt idx="5">
                  <c:v>1.0808469938327343</c:v>
                </c:pt>
                <c:pt idx="6">
                  <c:v>0.48741602690337471</c:v>
                </c:pt>
                <c:pt idx="7">
                  <c:v>0.73051146136825718</c:v>
                </c:pt>
                <c:pt idx="8">
                  <c:v>0.1652662599144461</c:v>
                </c:pt>
                <c:pt idx="9">
                  <c:v>-0.19952049945253769</c:v>
                </c:pt>
                <c:pt idx="10">
                  <c:v>0.24384404833884243</c:v>
                </c:pt>
                <c:pt idx="11">
                  <c:v>-3.2815291686847226</c:v>
                </c:pt>
                <c:pt idx="12">
                  <c:v>0.40986703778519751</c:v>
                </c:pt>
                <c:pt idx="13">
                  <c:v>2.7029519018069581</c:v>
                </c:pt>
                <c:pt idx="14">
                  <c:v>-0.12592372584451672</c:v>
                </c:pt>
                <c:pt idx="15">
                  <c:v>-0.47439052438087292</c:v>
                </c:pt>
                <c:pt idx="16">
                  <c:v>-1.4451921529074541</c:v>
                </c:pt>
                <c:pt idx="17">
                  <c:v>-1.8252983107634266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'figur 16-17'!$D$28</c:f>
              <c:strCache>
                <c:ptCount val="1"/>
                <c:pt idx="0">
                  <c:v>Faktisk relativprisförändring (KPIF)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numRef>
              <c:f>'figur 16-17'!$A$29:$A$46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'figur 16-17'!$D$29:$D$46</c:f>
              <c:numCache>
                <c:formatCode>0</c:formatCode>
                <c:ptCount val="18"/>
                <c:pt idx="0">
                  <c:v>0.64202343750104285</c:v>
                </c:pt>
                <c:pt idx="1">
                  <c:v>1.0915586014984204</c:v>
                </c:pt>
                <c:pt idx="2">
                  <c:v>0.69161271814434044</c:v>
                </c:pt>
                <c:pt idx="3">
                  <c:v>0.21725372734316606</c:v>
                </c:pt>
                <c:pt idx="4">
                  <c:v>1.5986783969881999</c:v>
                </c:pt>
                <c:pt idx="5">
                  <c:v>1.6260671760388556</c:v>
                </c:pt>
                <c:pt idx="6">
                  <c:v>1.2101093553589226</c:v>
                </c:pt>
                <c:pt idx="7">
                  <c:v>1.3818713541828818</c:v>
                </c:pt>
                <c:pt idx="8">
                  <c:v>0.21224361109020817</c:v>
                </c:pt>
                <c:pt idx="9">
                  <c:v>-0.91204656023537689</c:v>
                </c:pt>
                <c:pt idx="10">
                  <c:v>-0.47182738490933396</c:v>
                </c:pt>
                <c:pt idx="11">
                  <c:v>-1.0753445258728354</c:v>
                </c:pt>
                <c:pt idx="12">
                  <c:v>1.2121832653673881</c:v>
                </c:pt>
                <c:pt idx="13">
                  <c:v>1.1655251443764256</c:v>
                </c:pt>
                <c:pt idx="14">
                  <c:v>-6.0192542895589729E-2</c:v>
                </c:pt>
                <c:pt idx="15">
                  <c:v>0.42199187088493273</c:v>
                </c:pt>
                <c:pt idx="16">
                  <c:v>-0.79104955095057305</c:v>
                </c:pt>
                <c:pt idx="17">
                  <c:v>-0.94553810690814644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469312"/>
        <c:axId val="137471104"/>
      </c:lineChart>
      <c:catAx>
        <c:axId val="13746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37471104"/>
        <c:crosses val="autoZero"/>
        <c:auto val="1"/>
        <c:lblAlgn val="ctr"/>
        <c:lblOffset val="100"/>
        <c:tickLblSkip val="2"/>
        <c:noMultiLvlLbl val="0"/>
      </c:catAx>
      <c:valAx>
        <c:axId val="137471104"/>
        <c:scaling>
          <c:orientation val="minMax"/>
          <c:max val="4"/>
          <c:min val="-4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crossAx val="137469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6962143559488673E-2"/>
          <c:y val="0.76301527777777778"/>
          <c:w val="0.5993847099311701"/>
          <c:h val="0.2335069444444444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790901137357837E-2"/>
          <c:y val="5.1400554097404488E-2"/>
          <c:w val="0.87373665791776034"/>
          <c:h val="0.66237175925925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 6'!$B$7</c:f>
              <c:strCache>
                <c:ptCount val="1"/>
                <c:pt idx="0">
                  <c:v>Förändring av faktisk lönekostnadsandel</c:v>
                </c:pt>
              </c:strCache>
            </c:strRef>
          </c:tx>
          <c:invertIfNegative val="0"/>
          <c:cat>
            <c:strRef>
              <c:f>'Figur 6'!$A$8:$A$14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6'!$B$8:$B$14</c:f>
              <c:numCache>
                <c:formatCode>0</c:formatCode>
                <c:ptCount val="7"/>
                <c:pt idx="0">
                  <c:v>0.52957291599999978</c:v>
                </c:pt>
                <c:pt idx="1">
                  <c:v>0.10888906700000067</c:v>
                </c:pt>
                <c:pt idx="2">
                  <c:v>-1.7480076739999997</c:v>
                </c:pt>
                <c:pt idx="3">
                  <c:v>2.562279561</c:v>
                </c:pt>
                <c:pt idx="4">
                  <c:v>-2.173253001</c:v>
                </c:pt>
                <c:pt idx="5">
                  <c:v>3.3211273029999995</c:v>
                </c:pt>
                <c:pt idx="6">
                  <c:v>-0.72800450699999963</c:v>
                </c:pt>
              </c:numCache>
            </c:numRef>
          </c:val>
        </c:ser>
        <c:ser>
          <c:idx val="1"/>
          <c:order val="1"/>
          <c:tx>
            <c:strRef>
              <c:f>'Figur 6'!$C$7</c:f>
              <c:strCache>
                <c:ptCount val="1"/>
                <c:pt idx="0">
                  <c:v>Förväntad förändring av lönekostnadsandel på lång sikt</c:v>
                </c:pt>
              </c:strCache>
            </c:strRef>
          </c:tx>
          <c:invertIfNegative val="0"/>
          <c:cat>
            <c:strRef>
              <c:f>'Figur 6'!$A$8:$A$14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6'!$C$8:$C$14</c:f>
              <c:numCache>
                <c:formatCode>0</c:formatCode>
                <c:ptCount val="7"/>
                <c:pt idx="0">
                  <c:v>0.31351073400000046</c:v>
                </c:pt>
                <c:pt idx="1">
                  <c:v>0.79988850000000089</c:v>
                </c:pt>
                <c:pt idx="2">
                  <c:v>-0.85619542199999954</c:v>
                </c:pt>
                <c:pt idx="3">
                  <c:v>-1.404435313</c:v>
                </c:pt>
                <c:pt idx="4">
                  <c:v>-1.4331924030000001</c:v>
                </c:pt>
                <c:pt idx="5">
                  <c:v>1.3600762049999999</c:v>
                </c:pt>
                <c:pt idx="6">
                  <c:v>-0.90367173200000006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488640"/>
        <c:axId val="137506816"/>
      </c:barChart>
      <c:catAx>
        <c:axId val="137488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sv-SE"/>
          </a:p>
        </c:txPr>
        <c:crossAx val="137506816"/>
        <c:crosses val="autoZero"/>
        <c:auto val="1"/>
        <c:lblAlgn val="ctr"/>
        <c:lblOffset val="100"/>
        <c:noMultiLvlLbl val="0"/>
      </c:catAx>
      <c:valAx>
        <c:axId val="137506816"/>
        <c:scaling>
          <c:orientation val="minMax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crossAx val="137488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83447069116360451"/>
          <c:w val="1"/>
          <c:h val="0.1354219360358162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8495743839642552E-2"/>
          <c:y val="3.8350672487182623E-2"/>
          <c:w val="0.87927137964378776"/>
          <c:h val="0.744079365079365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'figur 7'!$C$59</c:f>
              <c:strCache>
                <c:ptCount val="1"/>
                <c:pt idx="0">
                  <c:v>Förväntningsfel i inflation (KPI)</c:v>
                </c:pt>
              </c:strCache>
            </c:strRef>
          </c:tx>
          <c:invertIfNegative val="0"/>
          <c:cat>
            <c:strRef>
              <c:f>'figur 7'!$B$60:$B$66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7'!$C$60:$C$66</c:f>
              <c:numCache>
                <c:formatCode>0</c:formatCode>
                <c:ptCount val="7"/>
                <c:pt idx="0">
                  <c:v>1.617347262</c:v>
                </c:pt>
                <c:pt idx="1">
                  <c:v>-0.15984967600000011</c:v>
                </c:pt>
                <c:pt idx="2">
                  <c:v>1.2548769339999999</c:v>
                </c:pt>
                <c:pt idx="3">
                  <c:v>0.28970594499999991</c:v>
                </c:pt>
                <c:pt idx="4">
                  <c:v>-5.4482289999999933E-2</c:v>
                </c:pt>
                <c:pt idx="5">
                  <c:v>1.0958080799999999</c:v>
                </c:pt>
                <c:pt idx="6">
                  <c:v>2.036004632</c:v>
                </c:pt>
              </c:numCache>
            </c:numRef>
          </c:val>
        </c:ser>
        <c:ser>
          <c:idx val="1"/>
          <c:order val="1"/>
          <c:tx>
            <c:strRef>
              <c:f>'figur 7'!$D$59</c:f>
              <c:strCache>
                <c:ptCount val="1"/>
                <c:pt idx="0">
                  <c:v>Relativprisavvikelse (KPI)</c:v>
                </c:pt>
              </c:strCache>
            </c:strRef>
          </c:tx>
          <c:invertIfNegative val="0"/>
          <c:cat>
            <c:strRef>
              <c:f>'figur 7'!$B$60:$B$66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7'!$D$60:$D$66</c:f>
              <c:numCache>
                <c:formatCode>0</c:formatCode>
                <c:ptCount val="7"/>
                <c:pt idx="0">
                  <c:v>-0.22993259399999999</c:v>
                </c:pt>
                <c:pt idx="1">
                  <c:v>0.63509186200000001</c:v>
                </c:pt>
                <c:pt idx="2">
                  <c:v>0.16151368499999996</c:v>
                </c:pt>
                <c:pt idx="3">
                  <c:v>-1.3786194379999999</c:v>
                </c:pt>
                <c:pt idx="4">
                  <c:v>0.95820230200000001</c:v>
                </c:pt>
                <c:pt idx="5">
                  <c:v>-0.82348509999999997</c:v>
                </c:pt>
                <c:pt idx="6">
                  <c:v>-1.9458550370000001</c:v>
                </c:pt>
              </c:numCache>
            </c:numRef>
          </c:val>
        </c:ser>
        <c:ser>
          <c:idx val="2"/>
          <c:order val="2"/>
          <c:tx>
            <c:strRef>
              <c:f>'figur 7'!$E$59</c:f>
              <c:strCache>
                <c:ptCount val="1"/>
                <c:pt idx="0">
                  <c:v>Produktivitetsavvikelse</c:v>
                </c:pt>
              </c:strCache>
            </c:strRef>
          </c:tx>
          <c:invertIfNegative val="0"/>
          <c:cat>
            <c:strRef>
              <c:f>'figur 7'!$B$60:$B$66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7'!$E$60:$E$66</c:f>
              <c:numCache>
                <c:formatCode>0</c:formatCode>
                <c:ptCount val="7"/>
                <c:pt idx="0">
                  <c:v>-1.1713524860000004</c:v>
                </c:pt>
                <c:pt idx="1">
                  <c:v>-1.166241619</c:v>
                </c:pt>
                <c:pt idx="2">
                  <c:v>-2.3082028709999998</c:v>
                </c:pt>
                <c:pt idx="3">
                  <c:v>5.0556283669999997</c:v>
                </c:pt>
                <c:pt idx="4">
                  <c:v>-1.6437806099999999</c:v>
                </c:pt>
                <c:pt idx="5">
                  <c:v>1.688728118</c:v>
                </c:pt>
                <c:pt idx="6">
                  <c:v>8.551762900000015E-2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7583232"/>
        <c:axId val="137585408"/>
      </c:barChart>
      <c:lineChart>
        <c:grouping val="standard"/>
        <c:varyColors val="0"/>
        <c:ser>
          <c:idx val="3"/>
          <c:order val="3"/>
          <c:tx>
            <c:strRef>
              <c:f>'figur 7'!$F$59</c:f>
              <c:strCache>
                <c:ptCount val="1"/>
                <c:pt idx="0">
                  <c:v>Skillnad mellan faktisk och förväntad förändring av lönekostnadsandel på lång sikt </c:v>
                </c:pt>
              </c:strCache>
            </c:strRef>
          </c:tx>
          <c:spPr>
            <a:ln>
              <a:noFill/>
            </a:ln>
          </c:spPr>
          <c:marker>
            <c:symbol val="x"/>
            <c:size val="10"/>
            <c:spPr>
              <a:ln w="25400">
                <a:solidFill>
                  <a:srgbClr val="7030A0"/>
                </a:solidFill>
              </a:ln>
            </c:spPr>
          </c:marker>
          <c:cat>
            <c:strRef>
              <c:f>'figur 7'!$B$60:$B$66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7'!$F$60:$F$66</c:f>
              <c:numCache>
                <c:formatCode>0</c:formatCode>
                <c:ptCount val="7"/>
                <c:pt idx="0">
                  <c:v>0.21606218199999949</c:v>
                </c:pt>
                <c:pt idx="1">
                  <c:v>-0.69099943300000011</c:v>
                </c:pt>
                <c:pt idx="2">
                  <c:v>-0.89181225199999981</c:v>
                </c:pt>
                <c:pt idx="3">
                  <c:v>3.966714874</c:v>
                </c:pt>
                <c:pt idx="4">
                  <c:v>-0.74006059799999979</c:v>
                </c:pt>
                <c:pt idx="5">
                  <c:v>1.961051098</c:v>
                </c:pt>
                <c:pt idx="6">
                  <c:v>0.17566722400000012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583232"/>
        <c:axId val="137585408"/>
      </c:lineChart>
      <c:catAx>
        <c:axId val="137583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0" vert="horz"/>
          <a:lstStyle/>
          <a:p>
            <a:pPr>
              <a:defRPr sz="1100"/>
            </a:pPr>
            <a:endParaRPr lang="sv-SE"/>
          </a:p>
        </c:txPr>
        <c:crossAx val="137585408"/>
        <c:crosses val="autoZero"/>
        <c:auto val="1"/>
        <c:lblAlgn val="ctr"/>
        <c:lblOffset val="100"/>
        <c:noMultiLvlLbl val="0"/>
      </c:catAx>
      <c:valAx>
        <c:axId val="137585408"/>
        <c:scaling>
          <c:orientation val="minMax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sv-SE"/>
          </a:p>
        </c:txPr>
        <c:crossAx val="1375832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6DAAF-0DF9-41A1-B273-D2F66C984766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3E070-2A55-474E-A69B-CBF831696F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162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2408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793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853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452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944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191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736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54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790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05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60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119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2645-4014-47C9-8EE3-17FF1C76C8F8}" type="datetimeFigureOut">
              <a:rPr lang="sv-SE" smtClean="0"/>
              <a:t>2016-02-07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221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Inför avtalsrörelsen 2016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035331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Lars Calmfors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Arbetsmarknadsekonomisk rapport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Arbetsmarknadsekonomiska rådet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Svenskt Näringsliv 8/2-2016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1" y="-171400"/>
            <a:ext cx="1915269" cy="271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58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/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/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>Nettokapitalavkastning </a:t>
            </a:r>
            <a:r>
              <a:rPr lang="sv-SE" dirty="0">
                <a:solidFill>
                  <a:srgbClr val="002060"/>
                </a:solidFill>
              </a:rPr>
              <a:t>och real statsobligationsränta, procent</a:t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395078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9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/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>Relativ </a:t>
            </a:r>
            <a:r>
              <a:rPr lang="sv-SE" dirty="0">
                <a:solidFill>
                  <a:srgbClr val="002060"/>
                </a:solidFill>
              </a:rPr>
              <a:t>lönekostnadsandel gentemot 15 </a:t>
            </a:r>
            <a:r>
              <a:rPr lang="sv-SE" smtClean="0">
                <a:solidFill>
                  <a:srgbClr val="002060"/>
                </a:solidFill>
              </a:rPr>
              <a:t>EU-länder </a:t>
            </a:r>
            <a:r>
              <a:rPr lang="sv-SE" smtClean="0">
                <a:solidFill>
                  <a:srgbClr val="002060"/>
                </a:solidFill>
              </a:rPr>
              <a:t>och 22 </a:t>
            </a:r>
            <a:r>
              <a:rPr lang="sv-SE" dirty="0" smtClean="0">
                <a:solidFill>
                  <a:srgbClr val="002060"/>
                </a:solidFill>
              </a:rPr>
              <a:t>OECD-länder</a:t>
            </a: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975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089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315416"/>
            <a:ext cx="8291264" cy="2506290"/>
          </a:xfrm>
        </p:spPr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F</a:t>
            </a:r>
            <a:r>
              <a:rPr lang="sv-SE" sz="3600" dirty="0" smtClean="0">
                <a:solidFill>
                  <a:srgbClr val="002060"/>
                </a:solidFill>
              </a:rPr>
              <a:t>örändring av förväntad lönekostnadsandel på lång sikt (i normalt konjunkturläge)</a:t>
            </a:r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76872"/>
            <a:ext cx="7248844" cy="4392488"/>
          </a:xfrm>
        </p:spPr>
        <p:txBody>
          <a:bodyPr>
            <a:normAutofit fontScale="77500" lnSpcReduction="20000"/>
          </a:bodyPr>
          <a:lstStyle/>
          <a:p>
            <a:r>
              <a:rPr lang="sv-SE" dirty="0" smtClean="0"/>
              <a:t>Potentiell produktivitetstillväxt</a:t>
            </a:r>
          </a:p>
          <a:p>
            <a:r>
              <a:rPr lang="sv-SE" dirty="0" smtClean="0"/>
              <a:t>Inflation vid inflationsmålet</a:t>
            </a:r>
          </a:p>
          <a:p>
            <a:r>
              <a:rPr lang="sv-SE" dirty="0" smtClean="0"/>
              <a:t>Normal förändring av relativpriset mellan konsumtion och näringslivets förädlingsvärde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normalt ökar konsumentprisindex snabbare än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näringslivets förädlingsvärdepris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stigande relativpris för olja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minskande relativpris för investeringsvaror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(som ingår  i näringslivets förädlingsvärde men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inte i konsumtionen)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0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Potentiell och faktisk produktivitetstillväxt i näringslivet, procent per år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116602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0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2400" b="1" dirty="0" smtClean="0">
                <a:solidFill>
                  <a:srgbClr val="002060"/>
                </a:solidFill>
              </a:rPr>
              <a:t/>
            </a:r>
            <a:br>
              <a:rPr lang="sv-SE" sz="2400" b="1" dirty="0" smtClean="0">
                <a:solidFill>
                  <a:srgbClr val="002060"/>
                </a:solidFill>
              </a:rPr>
            </a:br>
            <a:r>
              <a:rPr lang="sv-SE" sz="2400" b="1" dirty="0" smtClean="0">
                <a:solidFill>
                  <a:srgbClr val="002060"/>
                </a:solidFill>
              </a:rPr>
              <a:t>Förväntad </a:t>
            </a:r>
            <a:r>
              <a:rPr lang="sv-SE" sz="2400" b="1" dirty="0">
                <a:solidFill>
                  <a:srgbClr val="002060"/>
                </a:solidFill>
              </a:rPr>
              <a:t>och faktisk relativprisförändring mellan konsumtion (KPI respektive KPIF) och näringslivets förädlingsvärde, procent per år</a:t>
            </a:r>
            <a:r>
              <a:rPr lang="sv-SE" sz="2400" dirty="0">
                <a:solidFill>
                  <a:srgbClr val="002060"/>
                </a:solidFill>
              </a:rPr>
              <a:t/>
            </a:r>
            <a:br>
              <a:rPr lang="sv-SE" sz="2400" dirty="0">
                <a:solidFill>
                  <a:srgbClr val="002060"/>
                </a:solidFill>
              </a:rPr>
            </a:br>
            <a:endParaRPr lang="sv-SE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022386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82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Autofit/>
          </a:bodyPr>
          <a:lstStyle/>
          <a:p>
            <a:r>
              <a:rPr lang="sv-SE" sz="2400" dirty="0" smtClean="0">
                <a:solidFill>
                  <a:srgbClr val="002060"/>
                </a:solidFill>
              </a:rPr>
              <a:t/>
            </a:r>
            <a:br>
              <a:rPr lang="sv-SE" sz="2400" dirty="0" smtClean="0">
                <a:solidFill>
                  <a:srgbClr val="002060"/>
                </a:solidFill>
              </a:rPr>
            </a:br>
            <a:r>
              <a:rPr lang="sv-SE" sz="2400" dirty="0" smtClean="0">
                <a:solidFill>
                  <a:srgbClr val="002060"/>
                </a:solidFill>
              </a:rPr>
              <a:t>Förändring </a:t>
            </a:r>
            <a:r>
              <a:rPr lang="sv-SE" sz="2400" dirty="0">
                <a:solidFill>
                  <a:srgbClr val="002060"/>
                </a:solidFill>
              </a:rPr>
              <a:t>av faktisk lönekostnadsandel och av förväntad lönekostnadsandel </a:t>
            </a:r>
            <a:r>
              <a:rPr lang="sv-SE" sz="2400" dirty="0" smtClean="0">
                <a:solidFill>
                  <a:srgbClr val="002060"/>
                </a:solidFill>
              </a:rPr>
              <a:t>i normalt konjunkturläge, procent</a:t>
            </a:r>
            <a:r>
              <a:rPr lang="sv-SE" sz="2400" dirty="0">
                <a:solidFill>
                  <a:srgbClr val="002060"/>
                </a:solidFill>
              </a:rPr>
              <a:t/>
            </a:r>
            <a:br>
              <a:rPr lang="sv-SE" sz="2400" dirty="0">
                <a:solidFill>
                  <a:srgbClr val="002060"/>
                </a:solidFill>
              </a:rPr>
            </a:br>
            <a:endParaRPr lang="sv-SE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153351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65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v-SE" sz="2700" dirty="0" smtClean="0">
                <a:solidFill>
                  <a:srgbClr val="002060"/>
                </a:solidFill>
              </a:rPr>
              <a:t/>
            </a:r>
            <a:br>
              <a:rPr lang="sv-SE" sz="2700" dirty="0" smtClean="0">
                <a:solidFill>
                  <a:srgbClr val="002060"/>
                </a:solidFill>
              </a:rPr>
            </a:br>
            <a:r>
              <a:rPr lang="sv-SE" sz="2700" dirty="0">
                <a:solidFill>
                  <a:srgbClr val="002060"/>
                </a:solidFill>
              </a:rPr>
              <a:t/>
            </a:r>
            <a:br>
              <a:rPr lang="sv-SE" sz="2700" dirty="0">
                <a:solidFill>
                  <a:srgbClr val="002060"/>
                </a:solidFill>
              </a:rPr>
            </a:br>
            <a:r>
              <a:rPr lang="sv-SE" sz="2200" dirty="0" smtClean="0">
                <a:solidFill>
                  <a:srgbClr val="002060"/>
                </a:solidFill>
              </a:rPr>
              <a:t/>
            </a:r>
            <a:br>
              <a:rPr lang="sv-SE" sz="2200" dirty="0" smtClean="0">
                <a:solidFill>
                  <a:srgbClr val="002060"/>
                </a:solidFill>
              </a:rPr>
            </a:br>
            <a:r>
              <a:rPr lang="sv-SE" sz="2200" b="1" dirty="0" err="1" smtClean="0">
                <a:solidFill>
                  <a:srgbClr val="002060"/>
                </a:solidFill>
              </a:rPr>
              <a:t>Dekomponering</a:t>
            </a:r>
            <a:r>
              <a:rPr lang="sv-SE" sz="2200" b="1" dirty="0" smtClean="0">
                <a:solidFill>
                  <a:srgbClr val="002060"/>
                </a:solidFill>
              </a:rPr>
              <a:t> </a:t>
            </a:r>
            <a:r>
              <a:rPr lang="sv-SE" sz="2200" b="1" dirty="0">
                <a:solidFill>
                  <a:srgbClr val="002060"/>
                </a:solidFill>
              </a:rPr>
              <a:t>av skillnaden mellan faktisk </a:t>
            </a:r>
            <a:r>
              <a:rPr lang="sv-SE" sz="2200" b="1" dirty="0" smtClean="0">
                <a:solidFill>
                  <a:srgbClr val="002060"/>
                </a:solidFill>
              </a:rPr>
              <a:t>och förväntad förändring </a:t>
            </a:r>
            <a:r>
              <a:rPr lang="sv-SE" sz="2200" b="1" dirty="0">
                <a:solidFill>
                  <a:srgbClr val="002060"/>
                </a:solidFill>
              </a:rPr>
              <a:t>av </a:t>
            </a:r>
            <a:r>
              <a:rPr lang="sv-SE" sz="2200" b="1" dirty="0" smtClean="0">
                <a:solidFill>
                  <a:srgbClr val="002060"/>
                </a:solidFill>
              </a:rPr>
              <a:t>lönekostnadsandelen på lång sikt under olika avtalsperioder, </a:t>
            </a:r>
            <a:r>
              <a:rPr lang="sv-SE" sz="2200" b="1" dirty="0">
                <a:solidFill>
                  <a:srgbClr val="002060"/>
                </a:solidFill>
              </a:rPr>
              <a:t>procent</a:t>
            </a:r>
            <a:r>
              <a:rPr lang="sv-SE" sz="2700" b="1" dirty="0">
                <a:solidFill>
                  <a:srgbClr val="002060"/>
                </a:solidFill>
              </a:rPr>
              <a:t/>
            </a:r>
            <a:br>
              <a:rPr lang="sv-SE" sz="2700" b="1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556792"/>
            <a:ext cx="2448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(a) Förväntningsfel för inflationen </a:t>
            </a:r>
            <a:r>
              <a:rPr lang="sv-SE" dirty="0" smtClean="0"/>
              <a:t>(KPI) beräknat </a:t>
            </a:r>
            <a:r>
              <a:rPr lang="sv-SE" dirty="0"/>
              <a:t>utifrån inflationsmålet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3933056"/>
            <a:ext cx="2448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(b) </a:t>
            </a:r>
            <a:r>
              <a:rPr lang="sv-SE" dirty="0"/>
              <a:t>Förväntningsfel för inflationen </a:t>
            </a:r>
            <a:r>
              <a:rPr lang="sv-SE" dirty="0" smtClean="0"/>
              <a:t>(KPI) beräknat </a:t>
            </a:r>
            <a:r>
              <a:rPr lang="sv-SE" dirty="0"/>
              <a:t>utifrån av</a:t>
            </a:r>
            <a:br>
              <a:rPr lang="sv-SE" dirty="0"/>
            </a:br>
            <a:r>
              <a:rPr lang="sv-SE" dirty="0"/>
              <a:t>parterna uppgivna förväntningar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2254153"/>
              </p:ext>
            </p:extLst>
          </p:nvPr>
        </p:nvGraphicFramePr>
        <p:xfrm>
          <a:off x="2771800" y="1556792"/>
          <a:ext cx="4968552" cy="2181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240779"/>
              </p:ext>
            </p:extLst>
          </p:nvPr>
        </p:nvGraphicFramePr>
        <p:xfrm>
          <a:off x="2771217" y="3776290"/>
          <a:ext cx="4975275" cy="2712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 Relativ lönekostnad per timme i tillverkningsindustrin </a:t>
            </a:r>
            <a:r>
              <a:rPr lang="sv-SE" sz="3200" dirty="0" smtClean="0">
                <a:solidFill>
                  <a:srgbClr val="002060"/>
                </a:solidFill>
              </a:rPr>
              <a:t>gentemot 15 </a:t>
            </a:r>
            <a:r>
              <a:rPr lang="sv-SE" sz="3200" dirty="0">
                <a:solidFill>
                  <a:srgbClr val="002060"/>
                </a:solidFill>
              </a:rPr>
              <a:t>EU-länder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615620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90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2060"/>
                </a:solidFill>
              </a:rPr>
              <a:t> </a:t>
            </a:r>
            <a:r>
              <a:rPr lang="sv-SE" sz="3600" dirty="0">
                <a:solidFill>
                  <a:srgbClr val="002060"/>
                </a:solidFill>
              </a:rPr>
              <a:t>Relativ enhetsarbetskostnad </a:t>
            </a:r>
            <a:r>
              <a:rPr lang="sv-SE" sz="3600" dirty="0" smtClean="0">
                <a:solidFill>
                  <a:srgbClr val="002060"/>
                </a:solidFill>
              </a:rPr>
              <a:t>i tillverkningsindustrin </a:t>
            </a:r>
            <a:r>
              <a:rPr lang="sv-SE" sz="3600" dirty="0">
                <a:solidFill>
                  <a:srgbClr val="002060"/>
                </a:solidFill>
              </a:rPr>
              <a:t>gentemot </a:t>
            </a:r>
            <a:r>
              <a:rPr lang="sv-SE" sz="3600" dirty="0" smtClean="0">
                <a:solidFill>
                  <a:srgbClr val="002060"/>
                </a:solidFill>
              </a:rPr>
              <a:t>15 EU-länder</a:t>
            </a:r>
            <a:endParaRPr lang="sv-SE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194653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7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Vad ska vara styrande för löneökningarna?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Lönekostnadsökningarna i våra europeiska konkurrentländer (Europanormen)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Medlingsinstitutet</a:t>
            </a:r>
          </a:p>
          <a:p>
            <a:r>
              <a:rPr lang="sv-SE" dirty="0" smtClean="0"/>
              <a:t>Produktivitets- och förädlingsvärde-prisökning  i näringslivet (oförändrad  lönekostnadsandel)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Konjunkturinstitutet</a:t>
            </a:r>
          </a:p>
          <a:p>
            <a:r>
              <a:rPr lang="sv-SE" dirty="0" smtClean="0"/>
              <a:t>Samma utveckling av lönekostnadsandelen som i våra konkurrentländer?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AER?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36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Arbetsmarknadsekonomiska rådet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92500" lnSpcReduction="20000"/>
          </a:bodyPr>
          <a:lstStyle/>
          <a:p>
            <a:endParaRPr lang="sv-SE" dirty="0" smtClean="0"/>
          </a:p>
          <a:p>
            <a:r>
              <a:rPr lang="sv-SE" b="1" dirty="0" smtClean="0"/>
              <a:t>Lars Calmfors </a:t>
            </a:r>
            <a:r>
              <a:rPr lang="sv-SE" dirty="0" smtClean="0"/>
              <a:t>(ordförande), IFN och Stockholms universitet</a:t>
            </a:r>
          </a:p>
          <a:p>
            <a:r>
              <a:rPr lang="sv-SE" b="1" dirty="0" smtClean="0"/>
              <a:t>Ann-Sofie Kolm </a:t>
            </a:r>
            <a:r>
              <a:rPr lang="sv-SE" dirty="0" smtClean="0"/>
              <a:t>(ledamot), Stockholms universitet</a:t>
            </a:r>
          </a:p>
          <a:p>
            <a:r>
              <a:rPr lang="sv-SE" b="1" dirty="0" smtClean="0"/>
              <a:t>Tuomas Pekkarinen</a:t>
            </a:r>
            <a:r>
              <a:rPr lang="sv-SE" dirty="0" smtClean="0"/>
              <a:t>, VATT och Aaltouniversitetet (ledamot)</a:t>
            </a:r>
          </a:p>
          <a:p>
            <a:r>
              <a:rPr lang="sv-SE" b="1" dirty="0" smtClean="0"/>
              <a:t>Per Skedinger</a:t>
            </a:r>
            <a:r>
              <a:rPr lang="sv-SE" dirty="0" smtClean="0"/>
              <a:t>, IFN och Linnéuniversitetet (vice ordförande)</a:t>
            </a:r>
          </a:p>
          <a:p>
            <a:r>
              <a:rPr lang="sv-SE" b="1" dirty="0" smtClean="0"/>
              <a:t>Petter Danielsson </a:t>
            </a:r>
            <a:r>
              <a:rPr lang="sv-SE" dirty="0" smtClean="0"/>
              <a:t>(sekreterare)</a:t>
            </a:r>
            <a:endParaRPr lang="sv-S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6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Förändringar av olika mått på </a:t>
            </a:r>
            <a:r>
              <a:rPr lang="sv-SE" sz="3200" dirty="0" smtClean="0">
                <a:solidFill>
                  <a:srgbClr val="002060"/>
                </a:solidFill>
              </a:rPr>
              <a:t>lönekostnadsläget, </a:t>
            </a:r>
            <a:r>
              <a:rPr lang="sv-SE" sz="3200" dirty="0">
                <a:solidFill>
                  <a:srgbClr val="002060"/>
                </a:solidFill>
              </a:rPr>
              <a:t>procent per år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02380"/>
              </p:ext>
            </p:extLst>
          </p:nvPr>
        </p:nvGraphicFramePr>
        <p:xfrm>
          <a:off x="457200" y="1600200"/>
          <a:ext cx="7200000" cy="46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14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Lönekostnadsökningarna på </a:t>
            </a:r>
            <a:r>
              <a:rPr lang="sv-SE" b="1" dirty="0" smtClean="0">
                <a:solidFill>
                  <a:srgbClr val="002060"/>
                </a:solidFill>
              </a:rPr>
              <a:t>lång sikt</a:t>
            </a:r>
            <a:endParaRPr lang="sv-SE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Det internationellt bestämda kapital-avkastningskravet innebär en restriktion  på reallönenivån</a:t>
            </a:r>
          </a:p>
          <a:p>
            <a:r>
              <a:rPr lang="sv-SE" dirty="0" smtClean="0"/>
              <a:t>Högre reallöner förhandlas fram ju lägre arbetslösheten är</a:t>
            </a:r>
          </a:p>
          <a:p>
            <a:r>
              <a:rPr lang="sv-SE" dirty="0" smtClean="0"/>
              <a:t>Ju mer återhållsamma parterna är, desto lägre blir arbetslösheten som är förenlig med kapitalavkastningskravet</a:t>
            </a:r>
          </a:p>
          <a:p>
            <a:r>
              <a:rPr lang="sv-SE" dirty="0" smtClean="0"/>
              <a:t>Återhållsamma löneökningar sänker arbetslösheten på sikt (jämvikts-arbetslösheten)</a:t>
            </a:r>
          </a:p>
          <a:p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53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Olika bedömningar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7200000" cy="5256584"/>
          </a:xfrm>
        </p:spPr>
        <p:txBody>
          <a:bodyPr>
            <a:noAutofit/>
          </a:bodyPr>
          <a:lstStyle/>
          <a:p>
            <a:r>
              <a:rPr lang="sv-SE" sz="2400" dirty="0"/>
              <a:t>P</a:t>
            </a:r>
            <a:r>
              <a:rPr lang="sv-SE" sz="2400" dirty="0" smtClean="0"/>
              <a:t>otentiell produktivitetsökning 1,6 procent per år </a:t>
            </a:r>
            <a:r>
              <a:rPr lang="sv-SE" sz="2400" b="1" dirty="0" smtClean="0"/>
              <a:t>enligt KI </a:t>
            </a:r>
          </a:p>
          <a:p>
            <a:r>
              <a:rPr lang="sv-SE" sz="2400" dirty="0"/>
              <a:t>N</a:t>
            </a:r>
            <a:r>
              <a:rPr lang="sv-SE" sz="2400" dirty="0" smtClean="0"/>
              <a:t>ormal ökning av näringslivets förädlingsvärdepris 1,6 procent per år </a:t>
            </a:r>
            <a:r>
              <a:rPr lang="sv-SE" sz="2400" b="1" dirty="0" smtClean="0"/>
              <a:t>enligt KI</a:t>
            </a:r>
          </a:p>
          <a:p>
            <a:r>
              <a:rPr lang="sv-SE" sz="2400" dirty="0" smtClean="0"/>
              <a:t>”Utrymme” för lönekostnadsökningar 3,2 procent per år </a:t>
            </a:r>
            <a:r>
              <a:rPr lang="sv-SE" sz="2400" b="1" dirty="0" smtClean="0"/>
              <a:t>enligt KI</a:t>
            </a:r>
          </a:p>
          <a:p>
            <a:r>
              <a:rPr lang="sv-SE" sz="2400" dirty="0" smtClean="0"/>
              <a:t>Låga lönekostnadsökningar i europeiska konkurrent-länder: 2 procent per år?</a:t>
            </a:r>
          </a:p>
          <a:p>
            <a:r>
              <a:rPr lang="sv-SE" sz="2400" b="1" dirty="0" smtClean="0"/>
              <a:t>Teoretiskt</a:t>
            </a:r>
            <a:r>
              <a:rPr lang="sv-SE" sz="2400" dirty="0" smtClean="0"/>
              <a:t> möjligt (men </a:t>
            </a:r>
            <a:r>
              <a:rPr lang="sv-SE" sz="2400" b="1" dirty="0" smtClean="0"/>
              <a:t>ingen </a:t>
            </a:r>
            <a:r>
              <a:rPr lang="sv-SE" sz="2400" dirty="0" smtClean="0"/>
              <a:t>rekommendation från vår sida) att ligga under KIs utrymme och samtidigt över Europanormen</a:t>
            </a:r>
          </a:p>
          <a:p>
            <a:r>
              <a:rPr lang="sv-SE" sz="2400" dirty="0" smtClean="0"/>
              <a:t>Relativprisökning på svenska produkter till </a:t>
            </a:r>
            <a:r>
              <a:rPr lang="sv-SE" sz="2400" dirty="0"/>
              <a:t>följd av </a:t>
            </a:r>
            <a:r>
              <a:rPr lang="sv-SE" sz="2400" dirty="0" smtClean="0"/>
              <a:t>demografiskt betingad högre efterfrågan </a:t>
            </a:r>
            <a:endParaRPr lang="sv-SE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41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Löneökningar på </a:t>
            </a:r>
            <a:r>
              <a:rPr lang="sv-SE" b="1" dirty="0" smtClean="0">
                <a:solidFill>
                  <a:srgbClr val="002060"/>
                </a:solidFill>
              </a:rPr>
              <a:t>kort sikt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Låg inflation och negativ styrränta komplicerande faktor</a:t>
            </a:r>
          </a:p>
          <a:p>
            <a:r>
              <a:rPr lang="sv-SE" smtClean="0"/>
              <a:t>Normalt höjer </a:t>
            </a:r>
            <a:r>
              <a:rPr lang="sv-SE" dirty="0" smtClean="0"/>
              <a:t>Riksbanken styrräntan så mycket att realräntan går upp när löneökningarna och inflationen blir högre</a:t>
            </a:r>
          </a:p>
          <a:p>
            <a:r>
              <a:rPr lang="sv-SE" dirty="0" smtClean="0"/>
              <a:t>Den mekanismen kan nu vara satt ur spel</a:t>
            </a:r>
          </a:p>
          <a:p>
            <a:r>
              <a:rPr lang="sv-SE" dirty="0" smtClean="0"/>
              <a:t>Högre löneökningar och inflation sänker realräntan om styrräntan förblir oförändrad</a:t>
            </a:r>
          </a:p>
          <a:p>
            <a:r>
              <a:rPr lang="sv-SE" dirty="0" smtClean="0"/>
              <a:t>Sannolik depreciering av kronan så att svenska produkter blir relativt sett billigare</a:t>
            </a:r>
          </a:p>
          <a:p>
            <a:r>
              <a:rPr lang="sv-SE" dirty="0" smtClean="0"/>
              <a:t>Resultat i de nykeynesianska modeller som de flesta centralbanker använder</a:t>
            </a:r>
          </a:p>
          <a:p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9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Komplicerat  läge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Sannolikt </a:t>
            </a:r>
            <a:r>
              <a:rPr lang="sv-SE" b="1" dirty="0" smtClean="0"/>
              <a:t>sämre</a:t>
            </a:r>
            <a:r>
              <a:rPr lang="sv-SE" dirty="0" smtClean="0"/>
              <a:t> på</a:t>
            </a:r>
            <a:r>
              <a:rPr lang="sv-SE" b="1" dirty="0" smtClean="0"/>
              <a:t> kort sikt </a:t>
            </a:r>
            <a:r>
              <a:rPr lang="sv-SE" dirty="0" smtClean="0"/>
              <a:t>med mycket låga lönekostnadsökningar än något högre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b="1" dirty="0" smtClean="0"/>
              <a:t>Bättre</a:t>
            </a:r>
            <a:r>
              <a:rPr lang="sv-SE" dirty="0" smtClean="0"/>
              <a:t> på </a:t>
            </a:r>
            <a:r>
              <a:rPr lang="sv-SE" b="1" dirty="0" smtClean="0"/>
              <a:t>lång sikt</a:t>
            </a:r>
            <a:r>
              <a:rPr lang="sv-SE" dirty="0" smtClean="0"/>
              <a:t> med lägre än högre lönekostnadsökningar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6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Möjliga alternativ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Flerårsavtal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högre löneökningar än normalt i rådande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arbetsmarknadsläge första avtalsåret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lägre löneökningar än normalt 2017-2018</a:t>
            </a:r>
          </a:p>
          <a:p>
            <a:r>
              <a:rPr lang="sv-SE" dirty="0" smtClean="0"/>
              <a:t>Ettårsavtal</a:t>
            </a:r>
          </a:p>
          <a:p>
            <a:pPr marL="0" indent="0">
              <a:buNone/>
            </a:pPr>
            <a:r>
              <a:rPr lang="sv-SE" dirty="0" smtClean="0"/>
              <a:t>     - risk för höga löneökningar i starkt konjunktur-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läge i nästa avtal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jfr med det ”återhållsamma” ettårsavtalet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1974 och efterföljande lönekostnadsexplosion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1975/76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10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210146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Vad ska parterna utgå ifrån?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7200000" cy="4896544"/>
          </a:xfrm>
        </p:spPr>
        <p:txBody>
          <a:bodyPr>
            <a:normAutofit fontScale="85000" lnSpcReduction="10000"/>
          </a:bodyPr>
          <a:lstStyle/>
          <a:p>
            <a:r>
              <a:rPr lang="sv-SE" sz="2800" dirty="0" smtClean="0"/>
              <a:t>Inflationsmålet eller mer realistiska inflations-förväntningar?</a:t>
            </a:r>
          </a:p>
          <a:p>
            <a:r>
              <a:rPr lang="sv-SE" sz="2800" dirty="0" smtClean="0"/>
              <a:t>Debatten borde inte handla om inflations-prognosen</a:t>
            </a:r>
          </a:p>
          <a:p>
            <a:r>
              <a:rPr lang="sv-SE" sz="2800" dirty="0" smtClean="0"/>
              <a:t>Den borde handla om hur stora löneökningar som är lämpliga</a:t>
            </a:r>
          </a:p>
          <a:p>
            <a:r>
              <a:rPr lang="sv-SE" sz="2800" dirty="0" smtClean="0"/>
              <a:t>Risk att parterna börjar bilda sina förväntningar strategiskt om inflationsmålet missas</a:t>
            </a:r>
          </a:p>
          <a:p>
            <a:r>
              <a:rPr lang="sv-SE" sz="2800" dirty="0" smtClean="0"/>
              <a:t>Tendens att fackföreningssidan höjer sina förväntningar i förhållande till arbetsgivarsidan när Riksbanken missar inflationsmålet</a:t>
            </a:r>
          </a:p>
          <a:p>
            <a:r>
              <a:rPr lang="sv-SE" sz="2800" dirty="0" smtClean="0"/>
              <a:t>Svag tendens till större spridning i inflationsförväntningarna på arbetsgivarsidan när Riksbanken missar inflationsmålet</a:t>
            </a:r>
          </a:p>
          <a:p>
            <a:endParaRPr lang="sv-SE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41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Skillnad </a:t>
            </a:r>
            <a:r>
              <a:rPr lang="sv-SE" sz="3200" dirty="0" smtClean="0">
                <a:solidFill>
                  <a:srgbClr val="002060"/>
                </a:solidFill>
              </a:rPr>
              <a:t>mellan fackets och arbetsgivarnas inflationsförväntningar </a:t>
            </a:r>
            <a:r>
              <a:rPr lang="sv-SE" sz="3200" dirty="0">
                <a:solidFill>
                  <a:srgbClr val="002060"/>
                </a:solidFill>
              </a:rPr>
              <a:t>inför avtalsrörelser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694266"/>
              </p:ext>
            </p:extLst>
          </p:nvPr>
        </p:nvGraphicFramePr>
        <p:xfrm>
          <a:off x="1014413" y="1770063"/>
          <a:ext cx="7131050" cy="460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Dokument" r:id="rId3" imgW="5914046" imgH="3823528" progId="Word.Document.12">
                  <p:embed/>
                </p:oleObj>
              </mc:Choice>
              <mc:Fallback>
                <p:oleObj name="Dokument" r:id="rId3" imgW="5914046" imgH="382352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4413" y="1770063"/>
                        <a:ext cx="7131050" cy="460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00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Rådets arbete under dess första år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/>
          <a:lstStyle/>
          <a:p>
            <a:r>
              <a:rPr lang="sv-SE" dirty="0" smtClean="0"/>
              <a:t>Avtalsrörelse – fokus på lönebildningen</a:t>
            </a:r>
          </a:p>
          <a:p>
            <a:r>
              <a:rPr lang="sv-SE" dirty="0" smtClean="0"/>
              <a:t>Första  rapport (december 2015): de totala löneökningarna</a:t>
            </a:r>
          </a:p>
          <a:p>
            <a:r>
              <a:rPr lang="sv-SE" dirty="0" smtClean="0"/>
              <a:t>Rapport 15 februari om relativlöner</a:t>
            </a:r>
          </a:p>
          <a:p>
            <a:r>
              <a:rPr lang="sv-SE" dirty="0" smtClean="0"/>
              <a:t>Rapport om löner och sysselsättning i Tyskland</a:t>
            </a:r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08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>
                <a:solidFill>
                  <a:srgbClr val="002060"/>
                </a:solidFill>
              </a:rPr>
              <a:t>Tidigare samsyn om lönenormering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55000" lnSpcReduction="20000"/>
          </a:bodyPr>
          <a:lstStyle/>
          <a:p>
            <a:r>
              <a:rPr lang="sv-SE" dirty="0" smtClean="0"/>
              <a:t>Den internationellt konkurrensutsatta sektorn (industrin) ska sätta ”märket”</a:t>
            </a:r>
          </a:p>
          <a:p>
            <a:r>
              <a:rPr lang="sv-SE" dirty="0" smtClean="0"/>
              <a:t>Systemet har levererat återhållsamma löneökningar</a:t>
            </a:r>
          </a:p>
          <a:p>
            <a:r>
              <a:rPr lang="sv-SE" dirty="0" smtClean="0"/>
              <a:t>Hög legitimitet</a:t>
            </a:r>
          </a:p>
          <a:p>
            <a:r>
              <a:rPr lang="sv-SE" dirty="0" smtClean="0"/>
              <a:t>Väl inarbetat</a:t>
            </a:r>
          </a:p>
          <a:p>
            <a:r>
              <a:rPr lang="sv-SE" dirty="0" smtClean="0"/>
              <a:t>LOs beslut att inte samordna sina förhandlingar lägger större ansvar på andra aktörer att upprätthålla industrins normerande roll</a:t>
            </a:r>
          </a:p>
          <a:p>
            <a:r>
              <a:rPr lang="sv-SE" dirty="0" smtClean="0"/>
              <a:t>Det utesluter inte högre löneökningar för vissa grupper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marknadsskäl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lärare/sjuksköterskor?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problematiskt med andra grupper i hemmamarknads-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 sektorerna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</a:t>
            </a:r>
            <a:r>
              <a:rPr lang="sv-SE" smtClean="0"/>
              <a:t>- arbetskraftsinvandring/utstationering</a:t>
            </a:r>
            <a:endParaRPr lang="sv-SE" dirty="0" smtClean="0"/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tillämpa den solidariska lönepolitikens logik: volym- i stället för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prissignaler?</a:t>
            </a:r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36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Olika perspektiv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Reallön</a:t>
            </a:r>
          </a:p>
          <a:p>
            <a:r>
              <a:rPr lang="sv-SE" dirty="0" smtClean="0"/>
              <a:t>Lönekostnadsandel</a:t>
            </a:r>
          </a:p>
          <a:p>
            <a:r>
              <a:rPr lang="sv-SE" dirty="0" smtClean="0"/>
              <a:t>Relativ lönekostnadsandel</a:t>
            </a:r>
          </a:p>
          <a:p>
            <a:r>
              <a:rPr lang="sv-SE" dirty="0" smtClean="0"/>
              <a:t>Relativ lönekostnad</a:t>
            </a:r>
            <a:endParaRPr lang="sv-S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12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/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>Nominella </a:t>
            </a:r>
            <a:r>
              <a:rPr lang="sv-SE" dirty="0">
                <a:solidFill>
                  <a:srgbClr val="002060"/>
                </a:solidFill>
              </a:rPr>
              <a:t>löneökningar, inflation och reallöneförändringar, procent</a:t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121067"/>
              </p:ext>
            </p:extLst>
          </p:nvPr>
        </p:nvGraphicFramePr>
        <p:xfrm>
          <a:off x="2756570" y="1497121"/>
          <a:ext cx="504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26942"/>
              </p:ext>
            </p:extLst>
          </p:nvPr>
        </p:nvGraphicFramePr>
        <p:xfrm>
          <a:off x="2756570" y="4017401"/>
          <a:ext cx="504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7544" y="1556792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(a) Inflation enligt </a:t>
            </a:r>
            <a:r>
              <a:rPr lang="sv-SE" dirty="0" smtClean="0"/>
              <a:t>KPI: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16" name="TextBox 15"/>
          <p:cNvSpPr txBox="1"/>
          <p:nvPr/>
        </p:nvSpPr>
        <p:spPr>
          <a:xfrm>
            <a:off x="467544" y="414908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(b) </a:t>
            </a:r>
            <a:r>
              <a:rPr lang="sv-SE" dirty="0"/>
              <a:t>Inflation enligt </a:t>
            </a:r>
            <a:r>
              <a:rPr lang="sv-SE" dirty="0" smtClean="0"/>
              <a:t>KPIF: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2060"/>
                </a:solidFill>
              </a:rPr>
              <a:t>Skillnad mellan faktisk och </a:t>
            </a:r>
            <a:r>
              <a:rPr lang="sv-SE" dirty="0" smtClean="0">
                <a:solidFill>
                  <a:srgbClr val="002060"/>
                </a:solidFill>
              </a:rPr>
              <a:t>förväntad (avsedd) </a:t>
            </a:r>
            <a:r>
              <a:rPr lang="sv-SE" dirty="0">
                <a:solidFill>
                  <a:srgbClr val="002060"/>
                </a:solidFill>
              </a:rPr>
              <a:t>reallöneförändring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576067"/>
              </p:ext>
            </p:extLst>
          </p:nvPr>
        </p:nvGraphicFramePr>
        <p:xfrm>
          <a:off x="611560" y="1505415"/>
          <a:ext cx="7432331" cy="4751213"/>
        </p:xfrm>
        <a:graphic>
          <a:graphicData uri="http://schemas.openxmlformats.org/drawingml/2006/table">
            <a:tbl>
              <a:tblPr firstRow="1" firstCol="1" bandRow="1"/>
              <a:tblGrid>
                <a:gridCol w="1512990"/>
                <a:gridCol w="1512990"/>
                <a:gridCol w="1512990"/>
                <a:gridCol w="1512990"/>
                <a:gridCol w="1380371"/>
              </a:tblGrid>
              <a:tr h="233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(1)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(2)</a:t>
                      </a:r>
                      <a:endParaRPr lang="sv-SE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(3)</a:t>
                      </a:r>
                      <a:endParaRPr lang="sv-SE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(4)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27763">
                <a:tc>
                  <a:txBody>
                    <a:bodyPr/>
                    <a:lstStyle/>
                    <a:p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Skillnad mellan faktisk och förväntad reallöneförändring (KPI, inflationsmål)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Skillnad mellan faktisk och förväntad reallöneförändring (KPI, uppgivna </a:t>
                      </a: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inflationsför-väntningar</a:t>
                      </a: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Skillnad mellan faktisk och förväntad reallöneförändring (KPIF, inflationsmål)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Skillnad mellan faktisk och förväntad </a:t>
                      </a:r>
                      <a:r>
                        <a:rPr lang="sv-SE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reallöne</a:t>
                      </a: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-förändring </a:t>
                      </a: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(KPIF, uppgivna </a:t>
                      </a: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inflationsför-väntningar)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1998-2000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1,6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1,7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0,9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1,0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2001-2003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2004-2006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1,3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1,3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0,8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0,8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2007-2009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0,3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0,5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0,0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0,2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2010-2011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0,3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1,1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1,3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1,0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1,2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83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2013-2015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2,0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1,4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1,2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0,6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9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Högre reallöneökningar än förväntat  (avsett) vid avtalstillfällena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Argument för att hålla tillbaka </a:t>
            </a:r>
            <a:r>
              <a:rPr lang="sv-SE" dirty="0" err="1" smtClean="0"/>
              <a:t>reallöne</a:t>
            </a:r>
            <a:r>
              <a:rPr lang="sv-SE" dirty="0" smtClean="0"/>
              <a:t>-ökningarna framöver om parterna vill bidra till lägre arbetslöshet på sikt</a:t>
            </a:r>
          </a:p>
          <a:p>
            <a:r>
              <a:rPr lang="sv-SE" dirty="0" smtClean="0"/>
              <a:t>Det kräver återhållsamma </a:t>
            </a:r>
            <a:r>
              <a:rPr lang="sv-SE" b="1" dirty="0" smtClean="0"/>
              <a:t>nominella </a:t>
            </a:r>
            <a:r>
              <a:rPr lang="sv-SE" dirty="0" smtClean="0"/>
              <a:t>löneökningar 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   - Riksbanken har inflationsmål, inte    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prisnivåmål</a:t>
            </a:r>
          </a:p>
          <a:p>
            <a:r>
              <a:rPr lang="sv-SE" dirty="0"/>
              <a:t>I</a:t>
            </a:r>
            <a:r>
              <a:rPr lang="sv-SE" dirty="0" smtClean="0"/>
              <a:t>nget mönster där högre reallöneökningar än förväntat lett till lägre avsedda reallöneökningar nästa avtalsperiod</a:t>
            </a:r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78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/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>Lönekostnadsandel </a:t>
            </a:r>
            <a:r>
              <a:rPr lang="sv-SE" dirty="0">
                <a:solidFill>
                  <a:srgbClr val="002060"/>
                </a:solidFill>
              </a:rPr>
              <a:t>i näringslivet och industrin, procent av förädlingsvärdet</a:t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749561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3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880</Words>
  <Application>Microsoft Office PowerPoint</Application>
  <PresentationFormat>On-screen Show (4:3)</PresentationFormat>
  <Paragraphs>163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Office Theme</vt:lpstr>
      <vt:lpstr>Dokument</vt:lpstr>
      <vt:lpstr>Inför avtalsrörelsen 2016</vt:lpstr>
      <vt:lpstr>Arbetsmarknadsekonomiska rådet</vt:lpstr>
      <vt:lpstr>Rådets arbete under dess första år</vt:lpstr>
      <vt:lpstr>Tidigare samsyn om lönenormering</vt:lpstr>
      <vt:lpstr>Olika perspektiv</vt:lpstr>
      <vt:lpstr>  Nominella löneökningar, inflation och reallöneförändringar, procent  </vt:lpstr>
      <vt:lpstr>Skillnad mellan faktisk och förväntad (avsedd) reallöneförändring</vt:lpstr>
      <vt:lpstr>Högre reallöneökningar än förväntat  (avsett) vid avtalstillfällena</vt:lpstr>
      <vt:lpstr>  Lönekostnadsandel i näringslivet och industrin, procent av förädlingsvärdet  </vt:lpstr>
      <vt:lpstr>   Nettokapitalavkastning och real statsobligationsränta, procent   </vt:lpstr>
      <vt:lpstr>  Relativ lönekostnadsandel gentemot 15 EU-länder och 22 OECD-länder  </vt:lpstr>
      <vt:lpstr>Förändring av förväntad lönekostnadsandel på lång sikt (i normalt konjunkturläge)</vt:lpstr>
      <vt:lpstr>Potentiell och faktisk produktivitetstillväxt i näringslivet, procent per år</vt:lpstr>
      <vt:lpstr> Förväntad och faktisk relativprisförändring mellan konsumtion (KPI respektive KPIF) och näringslivets förädlingsvärde, procent per år </vt:lpstr>
      <vt:lpstr> Förändring av faktisk lönekostnadsandel och av förväntad lönekostnadsandel i normalt konjunkturläge, procent </vt:lpstr>
      <vt:lpstr>   Dekomponering av skillnaden mellan faktisk och förväntad förändring av lönekostnadsandelen på lång sikt under olika avtalsperioder, procent  </vt:lpstr>
      <vt:lpstr> Relativ lönekostnad per timme i tillverkningsindustrin gentemot 15 EU-länder</vt:lpstr>
      <vt:lpstr> Relativ enhetsarbetskostnad i tillverkningsindustrin gentemot 15 EU-länder</vt:lpstr>
      <vt:lpstr>Vad ska vara styrande för löneökningarna?</vt:lpstr>
      <vt:lpstr>Förändringar av olika mått på lönekostnadsläget, procent per år</vt:lpstr>
      <vt:lpstr>Lönekostnadsökningarna på lång sikt</vt:lpstr>
      <vt:lpstr>Olika bedömningar</vt:lpstr>
      <vt:lpstr>Löneökningar på kort sikt</vt:lpstr>
      <vt:lpstr>Komplicerat  läge</vt:lpstr>
      <vt:lpstr>Möjliga alternativ</vt:lpstr>
      <vt:lpstr>Vad ska parterna utgå ifrån?</vt:lpstr>
      <vt:lpstr>Skillnad mellan fackets och arbetsgivarnas inflationsförväntningar inför avtalsrörelser</vt:lpstr>
    </vt:vector>
  </TitlesOfParts>
  <Company>Stockholm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avtalsrörelsen 2016</dc:title>
  <dc:creator>calmf</dc:creator>
  <cp:lastModifiedBy>calmf</cp:lastModifiedBy>
  <cp:revision>77</cp:revision>
  <cp:lastPrinted>2016-02-03T15:42:55Z</cp:lastPrinted>
  <dcterms:created xsi:type="dcterms:W3CDTF">2015-12-13T10:21:30Z</dcterms:created>
  <dcterms:modified xsi:type="dcterms:W3CDTF">2016-02-07T18:26:22Z</dcterms:modified>
</cp:coreProperties>
</file>