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983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0352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7444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6939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9961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352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63253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7205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973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2435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9276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5834-D1E2-428A-9430-22B939A02A5D}" type="datetimeFigureOut">
              <a:rPr lang="sv-SE" smtClean="0"/>
              <a:pPr/>
              <a:t>2015-02-17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2C6E-AE03-4A4B-BD79-39FDE7C6CAA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390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Tiggarna på våra gator – hur ska vi förhålla oss?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SNS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20 februari 2015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09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Harris-Todaro-modellen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2403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400" dirty="0" smtClean="0"/>
              <a:t>Förväntad inkomst i Sverige = Förväntad inkomst i hemlandet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endParaRPr lang="sv-SE" sz="2400" i="1" dirty="0" smtClean="0"/>
          </a:p>
          <a:p>
            <a:pPr>
              <a:buNone/>
            </a:pPr>
            <a:endParaRPr lang="sv-SE" sz="2400" i="1" dirty="0" smtClean="0"/>
          </a:p>
          <a:p>
            <a:pPr>
              <a:buNone/>
            </a:pPr>
            <a:r>
              <a:rPr lang="sv-SE" sz="2400" i="1" dirty="0" smtClean="0"/>
              <a:t>N = </a:t>
            </a:r>
            <a:r>
              <a:rPr lang="sv-SE" sz="2400" dirty="0" smtClean="0"/>
              <a:t>antal jobb</a:t>
            </a:r>
          </a:p>
          <a:p>
            <a:pPr>
              <a:buNone/>
            </a:pPr>
            <a:r>
              <a:rPr lang="sv-SE" sz="2400" i="1" dirty="0" smtClean="0"/>
              <a:t>M = </a:t>
            </a:r>
            <a:r>
              <a:rPr lang="sv-SE" sz="2400" dirty="0" smtClean="0"/>
              <a:t>totalt</a:t>
            </a:r>
            <a:r>
              <a:rPr lang="sv-SE" sz="2400" i="1" dirty="0" smtClean="0"/>
              <a:t> </a:t>
            </a:r>
            <a:r>
              <a:rPr lang="sv-SE" sz="2400" dirty="0" smtClean="0"/>
              <a:t>antal migranter</a:t>
            </a:r>
          </a:p>
          <a:p>
            <a:pPr>
              <a:buNone/>
            </a:pPr>
            <a:r>
              <a:rPr lang="sv-SE" sz="2400" i="1" dirty="0" smtClean="0"/>
              <a:t>N/M = </a:t>
            </a:r>
            <a:r>
              <a:rPr lang="sv-SE" sz="2400" dirty="0" smtClean="0"/>
              <a:t>sysselsättningsgrad = sannolikhet få jobb</a:t>
            </a:r>
          </a:p>
          <a:p>
            <a:pPr>
              <a:buNone/>
            </a:pPr>
            <a:r>
              <a:rPr lang="sv-SE" sz="2400" i="1" dirty="0" smtClean="0"/>
              <a:t>1 – N/M = </a:t>
            </a:r>
            <a:r>
              <a:rPr lang="sv-SE" sz="2400" dirty="0" smtClean="0"/>
              <a:t>sannolikhet inte få jobb och därför tigga</a:t>
            </a:r>
          </a:p>
          <a:p>
            <a:pPr>
              <a:buNone/>
            </a:pPr>
            <a:r>
              <a:rPr lang="sv-SE" sz="2400" i="1" dirty="0" smtClean="0"/>
              <a:t>w = </a:t>
            </a:r>
            <a:r>
              <a:rPr lang="sv-SE" sz="2400" dirty="0" smtClean="0"/>
              <a:t>lön</a:t>
            </a:r>
          </a:p>
          <a:p>
            <a:pPr>
              <a:buNone/>
            </a:pPr>
            <a:r>
              <a:rPr lang="sv-SE" sz="2400" i="1" dirty="0" smtClean="0"/>
              <a:t>b = </a:t>
            </a:r>
            <a:r>
              <a:rPr lang="sv-SE" sz="2400" dirty="0" smtClean="0"/>
              <a:t>inkomst av att tigga</a:t>
            </a:r>
          </a:p>
          <a:p>
            <a:pPr>
              <a:buNone/>
            </a:pPr>
            <a:r>
              <a:rPr lang="sv-SE" sz="2400" i="1" dirty="0" smtClean="0"/>
              <a:t>r = </a:t>
            </a:r>
            <a:r>
              <a:rPr lang="sv-SE" sz="2400" dirty="0" smtClean="0"/>
              <a:t>inkomst i hemlandet</a:t>
            </a:r>
            <a:endParaRPr lang="en-US" sz="2400" i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071678"/>
            <a:ext cx="4185154" cy="1066804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Modellslutsatser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Anta att fler jobb (</a:t>
            </a:r>
            <a:r>
              <a:rPr lang="sv-SE" i="1" dirty="0" smtClean="0"/>
              <a:t>N)</a:t>
            </a:r>
            <a:r>
              <a:rPr lang="sv-SE" dirty="0" smtClean="0"/>
              <a:t> skapas till given lön (w)</a:t>
            </a:r>
          </a:p>
          <a:p>
            <a:r>
              <a:rPr lang="sv-SE" dirty="0" smtClean="0"/>
              <a:t>Anta att inkomsten per tiggare (</a:t>
            </a:r>
            <a:r>
              <a:rPr lang="sv-SE" i="1" dirty="0" smtClean="0"/>
              <a:t>b) </a:t>
            </a:r>
            <a:r>
              <a:rPr lang="sv-SE" dirty="0" smtClean="0"/>
              <a:t>är given</a:t>
            </a:r>
          </a:p>
          <a:p>
            <a:r>
              <a:rPr lang="sv-SE" dirty="0" smtClean="0"/>
              <a:t>Då ökar det totala antalet migranter (</a:t>
            </a:r>
            <a:r>
              <a:rPr lang="sv-SE" i="1" dirty="0" smtClean="0"/>
              <a:t>M</a:t>
            </a:r>
            <a:r>
              <a:rPr lang="sv-SE" dirty="0" smtClean="0"/>
              <a:t>) procentuellt lika mycket som antalet jobb </a:t>
            </a:r>
            <a:r>
              <a:rPr lang="sv-SE" i="1" dirty="0" smtClean="0"/>
              <a:t>(N)</a:t>
            </a:r>
          </a:p>
          <a:p>
            <a:r>
              <a:rPr lang="sv-SE" dirty="0" smtClean="0"/>
              <a:t>Följaktligen ökar antalet tiggare (</a:t>
            </a:r>
            <a:r>
              <a:rPr lang="sv-SE" i="1" dirty="0" smtClean="0"/>
              <a:t>M – N) </a:t>
            </a:r>
            <a:endParaRPr lang="sv-SE" dirty="0" smtClean="0"/>
          </a:p>
          <a:p>
            <a:r>
              <a:rPr lang="sv-SE" dirty="0" smtClean="0"/>
              <a:t>Samma slutsats gäller om vi antar att de totala gåvorna till tiggare </a:t>
            </a:r>
            <a:r>
              <a:rPr lang="sv-SE" i="1" dirty="0" smtClean="0"/>
              <a:t>(Z) </a:t>
            </a:r>
            <a:r>
              <a:rPr lang="sv-SE" dirty="0" smtClean="0"/>
              <a:t>är konstanta, dvs. att inkomsten per tiggare är </a:t>
            </a:r>
            <a:r>
              <a:rPr lang="sv-SE" i="1" dirty="0" smtClean="0"/>
              <a:t>b</a:t>
            </a:r>
            <a:r>
              <a:rPr lang="sv-SE" dirty="0" smtClean="0"/>
              <a:t> = </a:t>
            </a:r>
            <a:r>
              <a:rPr lang="sv-SE" i="1" dirty="0" smtClean="0"/>
              <a:t>Z/(M – N)</a:t>
            </a:r>
          </a:p>
          <a:p>
            <a:pPr marL="0" indent="0">
              <a:buNone/>
            </a:pPr>
            <a:r>
              <a:rPr lang="sv-SE" i="1" dirty="0"/>
              <a:t> </a:t>
            </a:r>
            <a:r>
              <a:rPr lang="sv-SE" i="1" dirty="0" smtClean="0"/>
              <a:t>   - </a:t>
            </a:r>
            <a:r>
              <a:rPr lang="sv-SE" dirty="0" smtClean="0"/>
              <a:t>fast ökningen av det totala antalet migranter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och antalet tiggare blir mindre i detta fall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Ställningstaganden till jobb i Sverige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Fråga om prioriteringar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hjälpa ”romer”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slippa se tiggare</a:t>
            </a:r>
          </a:p>
          <a:p>
            <a:r>
              <a:rPr lang="sv-SE" dirty="0" smtClean="0"/>
              <a:t>Ännu bättre om jobb/utbildning kan ordnas i hemlandet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men förutsätter fungerande mekanismer för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det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19179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 smtClean="0">
                <a:solidFill>
                  <a:srgbClr val="002060"/>
                </a:solidFill>
              </a:rPr>
              <a:t>Varför ska vi bekymra oss mer för tiggande EU-migranter i Sverige än för andra fattiga i världen?</a:t>
            </a:r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sz="2800" dirty="0" smtClean="0"/>
              <a:t>Hjälp </a:t>
            </a:r>
            <a:r>
              <a:rPr lang="sv-SE" sz="2800" smtClean="0"/>
              <a:t>till </a:t>
            </a:r>
            <a:r>
              <a:rPr lang="sv-SE" sz="2800" smtClean="0"/>
              <a:t>fattiga EU-migranter </a:t>
            </a:r>
            <a:r>
              <a:rPr lang="sv-SE" sz="2800" dirty="0" smtClean="0"/>
              <a:t>innebär inte nödvändigtvis att vi gör det</a:t>
            </a:r>
          </a:p>
          <a:p>
            <a:pPr marL="0" indent="0">
              <a:buNone/>
            </a:pPr>
            <a:r>
              <a:rPr lang="sv-SE" sz="2800" dirty="0"/>
              <a:t> </a:t>
            </a:r>
            <a:r>
              <a:rPr lang="sv-SE" sz="2800" dirty="0" smtClean="0"/>
              <a:t>   - nytt problem som vi tidigare inte observerat</a:t>
            </a:r>
          </a:p>
          <a:p>
            <a:r>
              <a:rPr lang="sv-SE" sz="2800" dirty="0" smtClean="0"/>
              <a:t>Innebär EU-projektet att vi ska känna särskild solidaritet inom EU?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xmlns="" val="179751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Enkla  förhållningssätt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är ett problem för Rumänien och andra  hemländer</a:t>
            </a:r>
          </a:p>
          <a:p>
            <a:r>
              <a:rPr lang="sv-SE" dirty="0" smtClean="0"/>
              <a:t>Förbjud tiggeri</a:t>
            </a:r>
          </a:p>
          <a:p>
            <a:r>
              <a:rPr lang="sv-SE" dirty="0" smtClean="0"/>
              <a:t>Förbjud gåvor till tiggare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15421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Ställningstaganden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Som enskilda individer</a:t>
            </a:r>
          </a:p>
          <a:p>
            <a:r>
              <a:rPr lang="sv-SE" dirty="0" smtClean="0"/>
              <a:t>På samhällsnivå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11757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Vårt individuella  agerande - utgångspunkter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Avtagande marginalnytta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interpersonella  jämförelser?</a:t>
            </a:r>
          </a:p>
          <a:p>
            <a:r>
              <a:rPr lang="sv-SE" dirty="0" smtClean="0"/>
              <a:t>Omfattningen av en aktivitet beror dess förväntade nytta i förhållande till andra aktiviteter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gåvor innebär högre förväntad inkomst av att komma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hit och tigga</a:t>
            </a:r>
          </a:p>
          <a:p>
            <a:r>
              <a:rPr lang="sv-SE" dirty="0" smtClean="0"/>
              <a:t>Negativa </a:t>
            </a:r>
            <a:r>
              <a:rPr lang="sv-SE" dirty="0" err="1" smtClean="0"/>
              <a:t>externaliteter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obehag för andra se fler tiggare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dåligt för anförvanter i hemlandet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normer om att tiggeri är ett sätt att försörja sig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upprätthålls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9550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Ett alternativt individuellt förhållningssätt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Ta ställning till hur mycket du kommer att ge till tiggare det närmaste året</a:t>
            </a:r>
          </a:p>
          <a:p>
            <a:r>
              <a:rPr lang="sv-SE" dirty="0" smtClean="0"/>
              <a:t>Ge i stället detta belopp till organisationer som hjälper romer på plats i hemlandet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mer effektiv hjälp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större träffsäkerhet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höjning av den förväntade inkomsten i hem-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landet jämfört med Sverige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42065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Tidsinkonsistensproblem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Svårt hålla fast vid strategin när vi möter tiggare  här</a:t>
            </a:r>
          </a:p>
          <a:p>
            <a:r>
              <a:rPr lang="sv-SE" dirty="0" smtClean="0"/>
              <a:t>Tidsinkonsistenta preferenser</a:t>
            </a:r>
          </a:p>
          <a:p>
            <a:r>
              <a:rPr lang="sv-SE" dirty="0" smtClean="0"/>
              <a:t>Många kommer att fortsätta ge till tiggare här – men sannolikt mindre</a:t>
            </a:r>
          </a:p>
          <a:p>
            <a:r>
              <a:rPr lang="sv-SE" dirty="0" smtClean="0"/>
              <a:t>Fortfarande höjning av den förväntade inkomsten  i hemlandet jämfört med Sverige</a:t>
            </a:r>
          </a:p>
          <a:p>
            <a:r>
              <a:rPr lang="sv-SE" dirty="0" smtClean="0"/>
              <a:t>Vi </a:t>
            </a:r>
            <a:r>
              <a:rPr lang="sv-SE" smtClean="0"/>
              <a:t>ger totalt sett 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64932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Agerande på samhällsnivå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”First best” är att hemländerna själva åtgärdar sina fattigdoms- och integrationsproblem</a:t>
            </a:r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smtClean="0"/>
              <a:t> - </a:t>
            </a:r>
            <a:r>
              <a:rPr lang="sv-SE" dirty="0" smtClean="0"/>
              <a:t>all anledning för oss utöva påtryckningar</a:t>
            </a:r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smtClean="0"/>
              <a:t> - </a:t>
            </a:r>
            <a:r>
              <a:rPr lang="sv-SE" dirty="0" smtClean="0"/>
              <a:t>utnyttja existerande EU-stöd</a:t>
            </a:r>
          </a:p>
          <a:p>
            <a:r>
              <a:rPr lang="sv-SE" dirty="0" smtClean="0"/>
              <a:t>Mer generösa transfereringar från andra EU-länder</a:t>
            </a:r>
          </a:p>
          <a:p>
            <a:pPr>
              <a:buNone/>
            </a:pPr>
            <a:r>
              <a:rPr lang="sv-SE" dirty="0" smtClean="0"/>
              <a:t>    - mindre krav på medfinansiering</a:t>
            </a:r>
          </a:p>
          <a:p>
            <a:pPr>
              <a:buNone/>
            </a:pPr>
            <a:r>
              <a:rPr lang="sv-SE" dirty="0" smtClean="0"/>
              <a:t>    - </a:t>
            </a:r>
            <a:r>
              <a:rPr lang="sv-SE" i="1" dirty="0" smtClean="0"/>
              <a:t>moral hazard</a:t>
            </a:r>
          </a:p>
          <a:p>
            <a:r>
              <a:rPr lang="sv-SE" dirty="0" smtClean="0"/>
              <a:t>Hur hantera korruptionsproblem?</a:t>
            </a:r>
          </a:p>
          <a:p>
            <a:pPr>
              <a:buNone/>
            </a:pPr>
            <a:r>
              <a:rPr lang="sv-SE" dirty="0" smtClean="0"/>
              <a:t>     - särskild EU-fond där organisationer kan söka medel</a:t>
            </a:r>
          </a:p>
          <a:p>
            <a:pPr>
              <a:buNone/>
            </a:pPr>
            <a:r>
              <a:rPr lang="sv-SE" dirty="0" smtClean="0"/>
              <a:t>       för insatser i hemländerna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Insatser av socialtjänsten i Sverige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Basala hjälpinsatser (enkla härbärgen, mat,</a:t>
            </a:r>
          </a:p>
          <a:p>
            <a:pPr>
              <a:buNone/>
            </a:pPr>
            <a:r>
              <a:rPr lang="sv-SE" dirty="0" smtClean="0"/>
              <a:t>      kläder, toaletter i tältläger)</a:t>
            </a:r>
          </a:p>
          <a:p>
            <a:r>
              <a:rPr lang="sv-SE" dirty="0" smtClean="0"/>
              <a:t>Den förväntade nyttan av att tigga i Sverige ökar</a:t>
            </a:r>
          </a:p>
          <a:p>
            <a:r>
              <a:rPr lang="sv-SE" dirty="0" smtClean="0"/>
              <a:t>Effekterna på migrationen hålls tillbaka av att den privata givmildheten trots allt är begränsad</a:t>
            </a:r>
          </a:p>
          <a:p>
            <a:pPr>
              <a:buNone/>
            </a:pPr>
            <a:r>
              <a:rPr lang="sv-SE" dirty="0" smtClean="0"/>
              <a:t>     - mindre gåvor per tiggare om tiggarna blir fler</a:t>
            </a:r>
          </a:p>
          <a:p>
            <a:pPr>
              <a:buNone/>
            </a:pPr>
            <a:r>
              <a:rPr lang="sv-SE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Jobb i Sverige för tiggarna?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I samklang med arbetslinjen</a:t>
            </a:r>
          </a:p>
          <a:p>
            <a:r>
              <a:rPr lang="sv-SE" dirty="0" smtClean="0"/>
              <a:t>Varför har inte jobb kommit till i privat sektor?</a:t>
            </a:r>
          </a:p>
          <a:p>
            <a:pPr>
              <a:buNone/>
            </a:pPr>
            <a:r>
              <a:rPr lang="sv-SE" dirty="0" smtClean="0"/>
              <a:t>     </a:t>
            </a:r>
            <a:r>
              <a:rPr lang="sv-SE" dirty="0" smtClean="0"/>
              <a:t> - </a:t>
            </a:r>
            <a:r>
              <a:rPr lang="sv-SE" dirty="0" smtClean="0"/>
              <a:t>sannolikt mycket låga reservationslöner</a:t>
            </a:r>
          </a:p>
          <a:p>
            <a:pPr>
              <a:buNone/>
            </a:pPr>
            <a:r>
              <a:rPr lang="sv-SE" dirty="0" smtClean="0"/>
              <a:t>     </a:t>
            </a:r>
            <a:r>
              <a:rPr lang="sv-SE" dirty="0" smtClean="0"/>
              <a:t> - </a:t>
            </a:r>
            <a:r>
              <a:rPr lang="sv-SE" dirty="0" smtClean="0"/>
              <a:t>arbetsuppgifter som inte utförs</a:t>
            </a:r>
          </a:p>
          <a:p>
            <a:r>
              <a:rPr lang="sv-SE" dirty="0" smtClean="0"/>
              <a:t>Avsaknad av utbildning och språkkunskaper</a:t>
            </a:r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smtClean="0"/>
              <a:t> - </a:t>
            </a:r>
            <a:r>
              <a:rPr lang="sv-SE" dirty="0" smtClean="0"/>
              <a:t>bara mycket enkla uppgifter</a:t>
            </a:r>
          </a:p>
          <a:p>
            <a:r>
              <a:rPr lang="sv-SE" dirty="0" smtClean="0"/>
              <a:t>Troliga motargument</a:t>
            </a:r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smtClean="0"/>
              <a:t>  - </a:t>
            </a:r>
            <a:r>
              <a:rPr lang="sv-SE" dirty="0" smtClean="0"/>
              <a:t>”osund konkurrens”</a:t>
            </a:r>
          </a:p>
          <a:p>
            <a:pPr>
              <a:buNone/>
            </a:pPr>
            <a:r>
              <a:rPr lang="sv-SE" dirty="0" smtClean="0"/>
              <a:t>    </a:t>
            </a:r>
            <a:r>
              <a:rPr lang="sv-SE" dirty="0" smtClean="0"/>
              <a:t>  - </a:t>
            </a:r>
            <a:r>
              <a:rPr lang="sv-SE" dirty="0" smtClean="0"/>
              <a:t>”exploatering av människor i underordnad </a:t>
            </a:r>
            <a:r>
              <a:rPr lang="sv-SE" dirty="0" smtClean="0"/>
              <a:t>situation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Offentlig sektor?</a:t>
            </a:r>
          </a:p>
          <a:p>
            <a:pPr>
              <a:buNone/>
            </a:pPr>
            <a:r>
              <a:rPr lang="sv-SE" dirty="0" smtClean="0"/>
              <a:t>      - kommunerna</a:t>
            </a:r>
          </a:p>
          <a:p>
            <a:pPr>
              <a:buNone/>
            </a:pPr>
            <a:r>
              <a:rPr lang="sv-SE" dirty="0" smtClean="0"/>
              <a:t>      - statliga arbetsmarknadsprogram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633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Tiggarna på våra gator – hur ska vi förhålla oss?</vt:lpstr>
      <vt:lpstr>Enkla  förhållningssätt</vt:lpstr>
      <vt:lpstr>Ställningstaganden</vt:lpstr>
      <vt:lpstr>Vårt individuella  agerande - utgångspunkter</vt:lpstr>
      <vt:lpstr>Ett alternativt individuellt förhållningssätt</vt:lpstr>
      <vt:lpstr>Tidsinkonsistensproblem</vt:lpstr>
      <vt:lpstr>Agerande på samhällsnivå</vt:lpstr>
      <vt:lpstr>Insatser av socialtjänsten i Sverige</vt:lpstr>
      <vt:lpstr>Jobb i Sverige för tiggarna?</vt:lpstr>
      <vt:lpstr>Harris-Todaro-modellen</vt:lpstr>
      <vt:lpstr>Modellslutsatser</vt:lpstr>
      <vt:lpstr>Ställningstaganden till jobb i Sverige</vt:lpstr>
      <vt:lpstr>Varför ska vi bekymra oss mer för tiggande EU-migranter i Sverige än för andra fattiga i världen?</vt:lpstr>
    </vt:vector>
  </TitlesOfParts>
  <Company>Stockholm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Tiggarna på våra gator – hur ska vi förhålla oss?</dc:title>
  <dc:creator>calmf</dc:creator>
  <cp:lastModifiedBy>calmf</cp:lastModifiedBy>
  <cp:revision>14</cp:revision>
  <dcterms:created xsi:type="dcterms:W3CDTF">2015-02-16T08:24:11Z</dcterms:created>
  <dcterms:modified xsi:type="dcterms:W3CDTF">2015-02-17T14:50:46Z</dcterms:modified>
</cp:coreProperties>
</file>